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4" r:id="rId2"/>
    <p:sldMasterId id="2147483666" r:id="rId3"/>
    <p:sldMasterId id="2147483678" r:id="rId4"/>
  </p:sldMasterIdLst>
  <p:notesMasterIdLst>
    <p:notesMasterId r:id="rId35"/>
  </p:notesMasterIdLst>
  <p:sldIdLst>
    <p:sldId id="293" r:id="rId5"/>
    <p:sldId id="260" r:id="rId6"/>
    <p:sldId id="257" r:id="rId7"/>
    <p:sldId id="279" r:id="rId8"/>
    <p:sldId id="261" r:id="rId9"/>
    <p:sldId id="262" r:id="rId10"/>
    <p:sldId id="280" r:id="rId11"/>
    <p:sldId id="269" r:id="rId12"/>
    <p:sldId id="271" r:id="rId13"/>
    <p:sldId id="272" r:id="rId14"/>
    <p:sldId id="276" r:id="rId15"/>
    <p:sldId id="274" r:id="rId16"/>
    <p:sldId id="277" r:id="rId17"/>
    <p:sldId id="281" r:id="rId18"/>
    <p:sldId id="264" r:id="rId19"/>
    <p:sldId id="278" r:id="rId20"/>
    <p:sldId id="292" r:id="rId21"/>
    <p:sldId id="282" r:id="rId22"/>
    <p:sldId id="265" r:id="rId23"/>
    <p:sldId id="283" r:id="rId24"/>
    <p:sldId id="266" r:id="rId25"/>
    <p:sldId id="284" r:id="rId26"/>
    <p:sldId id="267" r:id="rId27"/>
    <p:sldId id="286" r:id="rId28"/>
    <p:sldId id="285" r:id="rId29"/>
    <p:sldId id="287" r:id="rId30"/>
    <p:sldId id="290" r:id="rId31"/>
    <p:sldId id="291" r:id="rId32"/>
    <p:sldId id="288" r:id="rId33"/>
    <p:sldId id="289" r:id="rId34"/>
  </p:sldIdLst>
  <p:sldSz cx="9144000" cy="5143500" type="screen16x9"/>
  <p:notesSz cx="6858000" cy="9144000"/>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2" autoAdjust="0"/>
  </p:normalViewPr>
  <p:slideViewPr>
    <p:cSldViewPr snapToGrid="0">
      <p:cViewPr varScale="1">
        <p:scale>
          <a:sx n="96" d="100"/>
          <a:sy n="96" d="100"/>
        </p:scale>
        <p:origin x="106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smtClean="0"/>
              <a:t>“Can we collaborate to lessen the burden of </a:t>
            </a:r>
            <a:r>
              <a:rPr lang="en-GB" dirty="0" err="1" smtClean="0"/>
              <a:t>ADaM</a:t>
            </a:r>
            <a:r>
              <a:rPr lang="en-GB" dirty="0" smtClean="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p>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50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18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 </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on your R and </a:t>
            </a:r>
            <a:r>
              <a:rPr lang="en-GB" baseline="0" dirty="0" err="1" smtClean="0"/>
              <a:t>ADaM</a:t>
            </a:r>
            <a:r>
              <a:rPr lang="en-GB" baseline="0" dirty="0" smtClean="0"/>
              <a:t> experience levels – if unsure we recommend start with one of the harder levels  and then work your way up to the easier as needed, as they’re all similar underlying exercises. Breakout rooms will be set-up for each level so you can self-select which you choose to join and freely move between.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a:t>
            </a:r>
            <a:r>
              <a:rPr lang="en-GB" b="1" baseline="0" dirty="0" smtClean="0"/>
              <a:t>RSTUDIO CLOUD–NEED TO ADD ACCESS FOR ALL ATTENDEES &gt;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 – NEED TO CLICK “I ACCEPT”. If you didn’t receive this then stay in the main room (i.e. don’t yet join a breakout) and Mike can help you.</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Hand back to Joanna to share</a:t>
            </a:r>
            <a:r>
              <a:rPr lang="en-GB" baseline="0" dirty="0" smtClean="0"/>
              <a:t> the breakout rooms guide and the break slide.</a:t>
            </a:r>
            <a:endParaRPr dirty="0"/>
          </a:p>
        </p:txBody>
      </p:sp>
    </p:spTree>
    <p:extLst>
      <p:ext uri="{BB962C8B-B14F-4D97-AF65-F5344CB8AC3E}">
        <p14:creationId xmlns:p14="http://schemas.microsoft.com/office/powerpoint/2010/main" val="24107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1" dirty="0" smtClean="0"/>
              <a:t>THOMAS TO COVER:</a:t>
            </a:r>
            <a:r>
              <a:rPr lang="en-GB" b="0" i="1" baseline="0" dirty="0" smtClean="0"/>
              <a:t> – Show how to use the </a:t>
            </a:r>
            <a:r>
              <a:rPr lang="en-GB" b="0" i="1" baseline="0" dirty="0" err="1" smtClean="0"/>
              <a:t>ADaM</a:t>
            </a:r>
            <a:r>
              <a:rPr lang="en-GB" b="0" i="1" baseline="0" dirty="0" smtClean="0"/>
              <a:t> templates (as the hands-on exercise will only show how to create certain variables, not a whole </a:t>
            </a:r>
            <a:r>
              <a:rPr lang="en-GB" b="0" i="1" baseline="0" dirty="0" err="1" smtClean="0"/>
              <a:t>ADaM</a:t>
            </a:r>
            <a:r>
              <a:rPr lang="en-GB" b="0" i="1" baseline="0" dirty="0" smtClean="0"/>
              <a:t>) &amp; go over the Developer Guidelines for contributors</a:t>
            </a:r>
            <a:endParaRPr b="0" i="1" dirty="0"/>
          </a:p>
        </p:txBody>
      </p:sp>
    </p:spTree>
    <p:extLst>
      <p:ext uri="{BB962C8B-B14F-4D97-AF65-F5344CB8AC3E}">
        <p14:creationId xmlns:p14="http://schemas.microsoft.com/office/powerpoint/2010/main" val="400781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b="0" dirty="0" smtClean="0"/>
              <a:t>B</a:t>
            </a:r>
            <a:r>
              <a:rPr lang="en-GB" dirty="0" smtClean="0"/>
              <a:t>e mindful of the wide array of attendees we’ll likely get, so don’t make this a purely “R vs SAS” debate and focus instead more around the positives that R and the open source movement is enabling us to do, rather than making a critic of any other languages. </a:t>
            </a:r>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 might also be able to link you with other colleagues from your companies that may</a:t>
            </a:r>
            <a:r>
              <a:rPr lang="en-GB" baseline="0" dirty="0" smtClean="0"/>
              <a:t> already have taken part in the admiral external testing.</a:t>
            </a: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44056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00960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45DC9-DA26-4B3D-A76E-820ACDF32F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1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smtClean="0"/>
              <a:t> </a:t>
            </a:r>
            <a:endParaRPr lang="en-GB" b="1" dirty="0"/>
          </a:p>
        </p:txBody>
      </p:sp>
    </p:spTree>
    <p:extLst>
      <p:ext uri="{BB962C8B-B14F-4D97-AF65-F5344CB8AC3E}">
        <p14:creationId xmlns:p14="http://schemas.microsoft.com/office/powerpoint/2010/main" val="361625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1215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18)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9416802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970859"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8603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970859"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6493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9405345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23145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5750" y="273844"/>
            <a:ext cx="61436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233008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21388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662106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318288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13305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2B47C13-5939-48B6-BFC7-CCE9FADD2AB6}" type="datetimeFigureOut">
              <a:rPr lang="en-GB" smtClean="0"/>
              <a:t>03/11/2021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1074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2B47C13-5939-48B6-BFC7-CCE9FADD2AB6}" type="datetimeFigureOut">
              <a:rPr lang="en-GB" smtClean="0"/>
              <a:t>03/11/2021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93356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47C13-5939-48B6-BFC7-CCE9FADD2AB6}" type="datetimeFigureOut">
              <a:rPr lang="en-GB" smtClean="0"/>
              <a:t>03/11/2021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531158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91460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366368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158352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5022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8" name="Google Shape;18;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05346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53594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68944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 name="Google Shape;3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1746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3" name="Google Shape;43;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5" name="Google Shape;45;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01302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33101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65057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1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71634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3887391" y="740569"/>
            <a:ext cx="4629150" cy="3655219"/>
          </a:xfrm>
          <a:prstGeom prst="rect">
            <a:avLst/>
          </a:prstGeom>
          <a:noFill/>
          <a:ln>
            <a:noFill/>
          </a:ln>
        </p:spPr>
      </p:sp>
      <p:sp>
        <p:nvSpPr>
          <p:cNvPr id="68" name="Google Shape;68;p1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74529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9599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048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560536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8909624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5750" y="1282304"/>
            <a:ext cx="85725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285750" y="3442098"/>
            <a:ext cx="85725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665934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857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0245578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152525"/>
            <a:ext cx="421243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29150" y="1148954"/>
            <a:ext cx="422910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766887"/>
            <a:ext cx="4229100"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3"/>
          </p:nvPr>
        </p:nvSpPr>
        <p:spPr>
          <a:xfrm>
            <a:off x="285750" y="1766887"/>
            <a:ext cx="4212431"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285750" y="59532"/>
            <a:ext cx="8572500" cy="99417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2286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871321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3.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5">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a:t>
            </a:r>
            <a:r>
              <a:rPr lang="en-GB" sz="800" dirty="0" smtClean="0"/>
              <a:t>dmiral </a:t>
            </a:r>
            <a:r>
              <a:rPr lang="en-GB" sz="800" dirty="0"/>
              <a:t>-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03142"/>
            <a:ext cx="8572500" cy="6307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5750" y="835138"/>
            <a:ext cx="8572500" cy="38987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85750" y="4838700"/>
            <a:ext cx="2057400" cy="273844"/>
          </a:xfrm>
          <a:prstGeom prst="rect">
            <a:avLst/>
          </a:prstGeom>
        </p:spPr>
        <p:txBody>
          <a:bodyPr vert="horz" lIns="91440" tIns="45720" rIns="91440" bIns="45720" rtlCol="0" anchor="t" anchorCtr="0"/>
          <a:lstStyle>
            <a:lvl1pPr algn="l">
              <a:defRPr sz="900">
                <a:solidFill>
                  <a:schemeClr val="tx1">
                    <a:tint val="75000"/>
                  </a:schemeClr>
                </a:solidFill>
              </a:defRPr>
            </a:lvl1pPr>
          </a:lstStyle>
          <a:p>
            <a:fld id="{87E6F055-6CFA-46A1-A07E-FCC80707285D}" type="datetimeFigureOut">
              <a:rPr lang="en-US" smtClean="0"/>
              <a:t>11/3/2021</a:t>
            </a:fld>
            <a:endParaRPr lang="en-US" dirty="0"/>
          </a:p>
        </p:txBody>
      </p:sp>
      <p:sp>
        <p:nvSpPr>
          <p:cNvPr id="5" name="Footer Placeholder 4"/>
          <p:cNvSpPr>
            <a:spLocks noGrp="1"/>
          </p:cNvSpPr>
          <p:nvPr>
            <p:ph type="ftr" sz="quarter" idx="3"/>
          </p:nvPr>
        </p:nvSpPr>
        <p:spPr>
          <a:xfrm>
            <a:off x="2400300" y="4838700"/>
            <a:ext cx="4343400" cy="273844"/>
          </a:xfrm>
          <a:prstGeom prst="rect">
            <a:avLst/>
          </a:prstGeom>
        </p:spPr>
        <p:txBody>
          <a:bodyPr vert="horz" lIns="91440" tIns="45720" rIns="91440" bIns="45720" rtlCol="0" anchor="t" anchorCtr="0"/>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919" y="4838700"/>
            <a:ext cx="364331" cy="304800"/>
          </a:xfrm>
          <a:prstGeom prst="rect">
            <a:avLst/>
          </a:prstGeom>
          <a:solidFill>
            <a:schemeClr val="tx1">
              <a:tint val="75000"/>
            </a:schemeClr>
          </a:solidFill>
        </p:spPr>
        <p:txBody>
          <a:bodyPr vert="horz" lIns="0" tIns="45720" rIns="0" bIns="45720" rtlCol="0" anchor="t" anchorCtr="0">
            <a:normAutofit/>
          </a:bodyPr>
          <a:lstStyle>
            <a:lvl1pPr algn="ctr">
              <a:defRPr sz="9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23560980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B47C13-5939-48B6-BFC7-CCE9FADD2AB6}" type="datetimeFigureOut">
              <a:rPr lang="en-GB" smtClean="0"/>
              <a:t>03/11/2021</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3A0348-FB1C-4698-88CD-79D4AEE30934}" type="slidenum">
              <a:rPr lang="en-GB" smtClean="0"/>
              <a:t>‹#›</a:t>
            </a:fld>
            <a:endParaRPr lang="en-GB"/>
          </a:p>
        </p:txBody>
      </p:sp>
    </p:spTree>
    <p:extLst>
      <p:ext uri="{BB962C8B-B14F-4D97-AF65-F5344CB8AC3E}">
        <p14:creationId xmlns:p14="http://schemas.microsoft.com/office/powerpoint/2010/main" val="42004673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28182180"/>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che-GSK/admiral.phuse.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spaces/185878/project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36.png"/><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24.png"/><Relationship Id="rId24" Type="http://schemas.openxmlformats.org/officeDocument/2006/relationships/image" Target="../media/image35.png"/><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4.png"/><Relationship Id="rId19" Type="http://schemas.openxmlformats.org/officeDocument/2006/relationships/image" Target="NULL"/><Relationship Id="rId4" Type="http://schemas.openxmlformats.org/officeDocument/2006/relationships/image" Target="../media/image10.png"/><Relationship Id="rId14" Type="http://schemas.openxmlformats.org/officeDocument/2006/relationships/image" Target="../media/image27.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1330693" y="803710"/>
            <a:ext cx="6482615" cy="1454214"/>
          </a:xfrm>
          <a:prstGeom prst="rect">
            <a:avLst/>
          </a:prstGeom>
          <a:noFill/>
          <a:ln>
            <a:noFill/>
          </a:ln>
        </p:spPr>
        <p:txBody>
          <a:bodyPr spcFirstLastPara="1" wrap="square" lIns="68569" tIns="34275" rIns="68569" bIns="34275" anchor="t" anchorCtr="0">
            <a:spAutoFit/>
          </a:bodyPr>
          <a:lstStyle/>
          <a:p>
            <a:pPr defTabSz="685800"/>
            <a:r>
              <a:rPr lang="en-US" sz="3000" b="1" dirty="0">
                <a:solidFill>
                  <a:srgbClr val="FFFFFF"/>
                </a:solidFill>
                <a:latin typeface="Helvetica Neue"/>
                <a:ea typeface="Helvetica Neue"/>
                <a:cs typeface="Helvetica Neue"/>
                <a:sym typeface="Helvetica Neue"/>
              </a:rPr>
              <a:t>Hands-on Workshop:</a:t>
            </a:r>
            <a:br>
              <a:rPr lang="en-US" sz="3000" b="1" dirty="0">
                <a:solidFill>
                  <a:srgbClr val="FFFFFF"/>
                </a:solidFill>
                <a:latin typeface="Helvetica Neue"/>
                <a:ea typeface="Helvetica Neue"/>
                <a:cs typeface="Helvetica Neue"/>
                <a:sym typeface="Helvetica Neue"/>
              </a:rPr>
            </a:br>
            <a:r>
              <a:rPr lang="en-US" sz="3000" b="1" dirty="0">
                <a:solidFill>
                  <a:srgbClr val="FFFFFF"/>
                </a:solidFill>
                <a:latin typeface="Helvetica Neue"/>
                <a:ea typeface="Helvetica Neue"/>
                <a:cs typeface="Helvetica Neue"/>
                <a:sym typeface="Helvetica Neue"/>
              </a:rPr>
              <a:t>admiral - </a:t>
            </a:r>
            <a:r>
              <a:rPr lang="en-US" sz="3000" b="1" dirty="0" err="1">
                <a:solidFill>
                  <a:srgbClr val="FFFFFF"/>
                </a:solidFill>
                <a:latin typeface="Helvetica Neue"/>
                <a:ea typeface="Helvetica Neue"/>
                <a:cs typeface="Helvetica Neue"/>
                <a:sym typeface="Helvetica Neue"/>
              </a:rPr>
              <a:t>ADaM</a:t>
            </a:r>
            <a:r>
              <a:rPr lang="en-US" sz="3000" b="1" dirty="0">
                <a:solidFill>
                  <a:srgbClr val="FFFFFF"/>
                </a:solidFill>
                <a:latin typeface="Helvetica Neue"/>
                <a:ea typeface="Helvetica Neue"/>
                <a:cs typeface="Helvetica Neue"/>
                <a:sym typeface="Helvetica Neue"/>
              </a:rPr>
              <a:t> in R Asset Library  </a:t>
            </a:r>
            <a:br>
              <a:rPr lang="en-US" sz="3000" b="1" dirty="0">
                <a:solidFill>
                  <a:srgbClr val="FFFFFF"/>
                </a:solidFill>
                <a:latin typeface="Helvetica Neue"/>
                <a:ea typeface="Helvetica Neue"/>
                <a:cs typeface="Helvetica Neue"/>
                <a:sym typeface="Helvetica Neue"/>
              </a:rPr>
            </a:br>
            <a:r>
              <a:rPr lang="en-US" sz="3000" b="1" i="1" dirty="0">
                <a:solidFill>
                  <a:srgbClr val="FFFFFF"/>
                </a:solidFill>
                <a:latin typeface="Helvetica Neue"/>
                <a:ea typeface="Helvetica Neue"/>
                <a:cs typeface="Helvetica Neue"/>
                <a:sym typeface="Helvetica Neue"/>
              </a:rPr>
              <a:t>sponsored by Roche</a:t>
            </a:r>
            <a:endParaRPr sz="1050" i="1" dirty="0">
              <a:solidFill>
                <a:srgbClr val="FFFFFF"/>
              </a:solidFill>
            </a:endParaRPr>
          </a:p>
        </p:txBody>
      </p:sp>
      <p:sp>
        <p:nvSpPr>
          <p:cNvPr id="89" name="Google Shape;89;p2"/>
          <p:cNvSpPr txBox="1"/>
          <p:nvPr/>
        </p:nvSpPr>
        <p:spPr>
          <a:xfrm>
            <a:off x="1330693" y="3174102"/>
            <a:ext cx="6016038" cy="2654543"/>
          </a:xfrm>
          <a:prstGeom prst="rect">
            <a:avLst/>
          </a:prstGeom>
          <a:noFill/>
          <a:ln>
            <a:noFill/>
          </a:ln>
        </p:spPr>
        <p:txBody>
          <a:bodyPr spcFirstLastPara="1" wrap="square" lIns="68569" tIns="34275" rIns="68569" bIns="34275" anchor="t" anchorCtr="0">
            <a:spAutoFit/>
          </a:bodyPr>
          <a:lstStyle/>
          <a:p>
            <a:pPr defTabSz="685800" fontAlgn="base"/>
            <a:r>
              <a:rPr lang="en-GB" sz="2100" b="1" dirty="0">
                <a:solidFill>
                  <a:srgbClr val="FFFFFF"/>
                </a:solidFill>
                <a:latin typeface="Helvetica Neue"/>
                <a:ea typeface="Helvetica Neue" panose="02000503000000020004" pitchFamily="2" charset="0"/>
                <a:cs typeface="Helvetica Neue" panose="02000503000000020004" pitchFamily="2" charset="0"/>
              </a:rPr>
              <a:t>Michael Rimler</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a:solidFill>
                  <a:srgbClr val="FFFFFF"/>
                </a:solidFill>
                <a:latin typeface="Helvetica Neue"/>
                <a:ea typeface="Helvetica Neue" panose="02000503000000020004" pitchFamily="2" charset="0"/>
                <a:cs typeface="Helvetica Neue" panose="02000503000000020004" pitchFamily="2" charset="0"/>
              </a:rPr>
              <a:t>GSK, </a:t>
            </a:r>
            <a:endParaRPr lang="en-US" sz="1050">
              <a:solidFill>
                <a:srgbClr val="FFFFFF"/>
              </a:solidFill>
              <a:latin typeface="Helvetica Neue"/>
            </a:endParaRPr>
          </a:p>
          <a:p>
            <a:pPr defTabSz="685800"/>
            <a:r>
              <a:rPr lang="en-GB" sz="2100" b="1" dirty="0">
                <a:solidFill>
                  <a:srgbClr val="FFFFFF"/>
                </a:solidFill>
                <a:latin typeface="Helvetica Neue"/>
                <a:ea typeface="Helvetica Neue" panose="02000503000000020004" pitchFamily="2" charset="0"/>
                <a:cs typeface="Helvetica Neue" panose="02000503000000020004" pitchFamily="2" charset="0"/>
              </a:rPr>
              <a:t>Ross Farrugia</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a:solidFill>
                  <a:srgbClr val="FFFFFF"/>
                </a:solidFill>
                <a:latin typeface="Helvetica Neue"/>
                <a:ea typeface="Helvetica Neue" panose="02000503000000020004" pitchFamily="2" charset="0"/>
                <a:cs typeface="Helvetica Neue" panose="02000503000000020004" pitchFamily="2" charset="0"/>
              </a:rPr>
              <a:t>Roche</a:t>
            </a:r>
            <a:r>
              <a:rPr lang="it-IT" sz="2100" i="1" dirty="0">
                <a:solidFill>
                  <a:srgbClr val="FFFFFF"/>
                </a:solidFill>
                <a:latin typeface="Helvetica Neue"/>
                <a:ea typeface="Helvetica Neue" panose="02000503000000020004" pitchFamily="2" charset="0"/>
                <a:cs typeface="Helvetica Neue" panose="02000503000000020004" pitchFamily="2" charset="0"/>
              </a:rPr>
              <a:t> </a:t>
            </a:r>
            <a:r>
              <a:rPr lang="it-IT" sz="2100" dirty="0">
                <a:solidFill>
                  <a:srgbClr val="FFFFFF"/>
                </a:solidFill>
                <a:latin typeface="Helvetica Neue"/>
                <a:ea typeface="Helvetica Neue" panose="02000503000000020004" pitchFamily="2" charset="0"/>
                <a:cs typeface="Helvetica Neue" panose="02000503000000020004" pitchFamily="2" charset="0"/>
              </a:rPr>
              <a:t>&amp; </a:t>
            </a:r>
            <a:endParaRPr lang="en-GB" sz="1050">
              <a:solidFill>
                <a:srgbClr val="FFFFFF"/>
              </a:solidFill>
              <a:latin typeface="Helvetica Neue"/>
              <a:ea typeface="Helvetica Neue" panose="02000503000000020004" pitchFamily="2" charset="0"/>
            </a:endParaRPr>
          </a:p>
          <a:p>
            <a:pPr defTabSz="685800"/>
            <a:r>
              <a:rPr lang="en-GB" sz="2100" b="1" dirty="0">
                <a:solidFill>
                  <a:srgbClr val="FFFFFF"/>
                </a:solidFill>
                <a:latin typeface="Helvetica Neue"/>
                <a:ea typeface="Helvetica Neue" panose="02000503000000020004" pitchFamily="2" charset="0"/>
                <a:cs typeface="Helvetica Neue" panose="02000503000000020004" pitchFamily="2" charset="0"/>
              </a:rPr>
              <a:t>Mike Stackhouse</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err="1">
                <a:solidFill>
                  <a:srgbClr val="FFFFFF"/>
                </a:solidFill>
                <a:latin typeface="Helvetica Neue"/>
                <a:ea typeface="Helvetica Neue" panose="02000503000000020004" pitchFamily="2" charset="0"/>
                <a:cs typeface="Helvetica Neue" panose="02000503000000020004" pitchFamily="2" charset="0"/>
              </a:rPr>
              <a:t>Atorus</a:t>
            </a:r>
            <a:r>
              <a:rPr lang="en-GB" sz="2100" i="1" dirty="0">
                <a:solidFill>
                  <a:srgbClr val="FFFFFF"/>
                </a:solidFill>
                <a:latin typeface="Helvetica Neue"/>
                <a:ea typeface="Helvetica Neue" panose="02000503000000020004" pitchFamily="2" charset="0"/>
                <a:cs typeface="Helvetica Neue" panose="02000503000000020004" pitchFamily="2" charset="0"/>
              </a:rPr>
              <a:t> Research</a:t>
            </a:r>
            <a:endParaRPr lang="en-GB" sz="1050">
              <a:solidFill>
                <a:srgbClr val="FFFFFF"/>
              </a:solidFill>
              <a:latin typeface="Helvetica Neue"/>
            </a:endParaRPr>
          </a:p>
          <a:p>
            <a:pPr defTabSz="685800" fontAlgn="base"/>
            <a:endParaRPr lang="it-IT"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r>
              <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
            </a:r>
            <a:br>
              <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br>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7993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07325"/>
            <a:ext cx="8109108" cy="548640"/>
            <a:chOff x="635655" y="2007325"/>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5958118" y="2057517"/>
              <a:ext cx="175425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admiral.roche</a:t>
              </a:r>
              <a:endParaRPr sz="1400" b="0" i="0" u="none" strike="noStrike" cap="none" dirty="0">
                <a:solidFill>
                  <a:schemeClr val="lt1"/>
                </a:solidFill>
                <a:latin typeface="Arial"/>
                <a:ea typeface="Arial"/>
                <a:cs typeface="Arial"/>
                <a:sym typeface="Arial"/>
              </a:endParaRPr>
            </a:p>
          </p:txBody>
        </p:sp>
        <p:cxnSp>
          <p:nvCxnSpPr>
            <p:cNvPr id="122" name="Google Shape;122;p2"/>
            <p:cNvCxnSpPr/>
            <p:nvPr/>
          </p:nvCxnSpPr>
          <p:spPr>
            <a:xfrm>
              <a:off x="5958118" y="2007325"/>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5958118" y="2721376"/>
              <a:ext cx="1754250"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admiral.gsk</a:t>
              </a:r>
              <a:endParaRPr sz="1400" b="0" i="0" u="none" strike="noStrike" cap="none" dirty="0">
                <a:solidFill>
                  <a:schemeClr val="lt1"/>
                </a:solidFill>
                <a:latin typeface="Arial"/>
                <a:ea typeface="Arial"/>
                <a:cs typeface="Arial"/>
                <a:sym typeface="Arial"/>
              </a:endParaRPr>
            </a:p>
          </p:txBody>
        </p:sp>
        <p:cxnSp>
          <p:nvCxnSpPr>
            <p:cNvPr id="132" name="Google Shape;132;p2"/>
            <p:cNvCxnSpPr/>
            <p:nvPr/>
          </p:nvCxnSpPr>
          <p:spPr>
            <a:xfrm>
              <a:off x="5958118" y="2651656"/>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01581"/>
            <a:ext cx="8144663" cy="548640"/>
            <a:chOff x="635655" y="3301581"/>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5356860" y="3363586"/>
              <a:ext cx="2355508"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admiral.you</a:t>
              </a:r>
              <a:endParaRPr sz="1400" b="0" i="0" u="none" strike="noStrike" cap="none" dirty="0">
                <a:solidFill>
                  <a:schemeClr val="lt1"/>
                </a:solidFill>
                <a:latin typeface="Arial"/>
                <a:ea typeface="Arial"/>
                <a:cs typeface="Arial"/>
                <a:sym typeface="Arial"/>
              </a:endParaRPr>
            </a:p>
          </p:txBody>
        </p:sp>
        <p:cxnSp>
          <p:nvCxnSpPr>
            <p:cNvPr id="142" name="Google Shape;142;p2"/>
            <p:cNvCxnSpPr/>
            <p:nvPr/>
          </p:nvCxnSpPr>
          <p:spPr>
            <a:xfrm>
              <a:off x="5417916" y="3301581"/>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50" name="Google Shape;150;p2"/>
          <p:cNvGrpSpPr/>
          <p:nvPr/>
        </p:nvGrpSpPr>
        <p:grpSpPr>
          <a:xfrm>
            <a:off x="6041217" y="1199695"/>
            <a:ext cx="160926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smtClean="0">
                  <a:solidFill>
                    <a:schemeClr val="accent3"/>
                  </a:solidFill>
                  <a:latin typeface="Arial"/>
                  <a:ea typeface="Arial"/>
                  <a:cs typeface="Arial"/>
                  <a:sym typeface="Arial"/>
                </a:rPr>
                <a:t>company</a:t>
              </a:r>
              <a:endParaRPr sz="1400" b="0" i="0" u="none" strike="noStrike" cap="none" dirty="0">
                <a:solidFill>
                  <a:srgbClr val="000000"/>
                </a:solidFill>
                <a:latin typeface="Arial"/>
                <a:ea typeface="Arial"/>
                <a:cs typeface="Arial"/>
                <a:sym typeface="Arial"/>
              </a:endParaRPr>
            </a:p>
          </p:txBody>
        </p:sp>
      </p:grpSp>
      <p:grpSp>
        <p:nvGrpSpPr>
          <p:cNvPr id="153" name="Google Shape;153;p2"/>
          <p:cNvGrpSpPr/>
          <p:nvPr/>
        </p:nvGrpSpPr>
        <p:grpSpPr>
          <a:xfrm>
            <a:off x="672556" y="1190855"/>
            <a:ext cx="5202464"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33377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a:xfrm>
            <a:off x="311700" y="1081377"/>
            <a:ext cx="8520600" cy="3947823"/>
          </a:xfrm>
        </p:spPr>
        <p:txBody>
          <a:bodyPr>
            <a:normAutofit/>
          </a:bodyPr>
          <a:lstStyle/>
          <a:p>
            <a:r>
              <a:rPr lang="en-GB" sz="1600" dirty="0" smtClean="0"/>
              <a:t>During Sept/Oct we held a testing phase where </a:t>
            </a:r>
            <a:r>
              <a:rPr lang="en-GB" sz="1600" b="1" dirty="0" smtClean="0">
                <a:solidFill>
                  <a:srgbClr val="FF0000"/>
                </a:solidFill>
              </a:rPr>
              <a:t>18</a:t>
            </a:r>
            <a:r>
              <a:rPr lang="en-GB" sz="1600" dirty="0" smtClean="0"/>
              <a:t> other </a:t>
            </a:r>
            <a:r>
              <a:rPr lang="en-GB" sz="1600" dirty="0"/>
              <a:t>companies </a:t>
            </a:r>
            <a:r>
              <a:rPr lang="en-GB" sz="1600" i="1" dirty="0" smtClean="0"/>
              <a:t>(incl. J&amp;J</a:t>
            </a:r>
            <a:r>
              <a:rPr lang="en-GB" sz="1600" i="1" dirty="0"/>
              <a:t>, Merck, </a:t>
            </a:r>
            <a:r>
              <a:rPr lang="en-GB" sz="1600" i="1" dirty="0" err="1"/>
              <a:t>Atorus</a:t>
            </a:r>
            <a:r>
              <a:rPr lang="en-GB" sz="1600" i="1" dirty="0"/>
              <a:t>, AZ, </a:t>
            </a:r>
            <a:r>
              <a:rPr lang="en-GB" sz="1600" i="1" dirty="0" err="1"/>
              <a:t>EQRx</a:t>
            </a:r>
            <a:r>
              <a:rPr lang="en-GB" sz="1600" i="1" dirty="0"/>
              <a:t>, IQVIA, Novo Nordisk) </a:t>
            </a:r>
            <a:r>
              <a:rPr lang="en-GB" sz="1600" dirty="0" smtClean="0"/>
              <a:t>and </a:t>
            </a:r>
            <a:r>
              <a:rPr lang="en-GB" sz="1600" b="1" dirty="0" smtClean="0">
                <a:solidFill>
                  <a:srgbClr val="FF0000"/>
                </a:solidFill>
              </a:rPr>
              <a:t>&gt;60 </a:t>
            </a:r>
            <a:r>
              <a:rPr lang="en-GB" sz="1600" dirty="0" smtClean="0"/>
              <a:t>individuals were kind enough to commit time to try out admiral</a:t>
            </a:r>
          </a:p>
          <a:p>
            <a:r>
              <a:rPr lang="en-GB" sz="1600" dirty="0" smtClean="0"/>
              <a:t>Some highlights…</a:t>
            </a:r>
          </a:p>
          <a:p>
            <a:pPr marL="114300" indent="0">
              <a:buNone/>
            </a:pPr>
            <a:endParaRPr lang="en-GB" sz="14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smtClean="0">
              <a:solidFill>
                <a:srgbClr val="FF0000"/>
              </a:solidFill>
            </a:endParaRPr>
          </a:p>
          <a:p>
            <a:endParaRPr lang="en-GB" sz="1600" dirty="0">
              <a:solidFill>
                <a:srgbClr val="FF0000"/>
              </a:solidFill>
            </a:endParaRPr>
          </a:p>
          <a:p>
            <a:pPr marL="114300" indent="0" algn="ctr">
              <a:buNone/>
            </a:pPr>
            <a:r>
              <a:rPr lang="en-GB" sz="1400" b="1" i="1" dirty="0" smtClean="0">
                <a:solidFill>
                  <a:srgbClr val="FF0000"/>
                </a:solidFill>
              </a:rPr>
              <a:t>Thank you </a:t>
            </a:r>
            <a:r>
              <a:rPr lang="en-GB" sz="1400" i="1" dirty="0" smtClean="0">
                <a:solidFill>
                  <a:schemeClr val="bg2"/>
                </a:solidFill>
              </a:rPr>
              <a:t>to all those involved for starting our admiral community beyond Roche &amp; GSK!</a:t>
            </a:r>
            <a:endParaRPr lang="en-GB" sz="1400" i="1" dirty="0">
              <a:solidFill>
                <a:schemeClr val="bg2"/>
              </a:solidFill>
            </a:endParaRPr>
          </a:p>
        </p:txBody>
      </p:sp>
      <p:pic>
        <p:nvPicPr>
          <p:cNvPr id="4" name="Picture 3"/>
          <p:cNvPicPr>
            <a:picLocks noChangeAspect="1"/>
          </p:cNvPicPr>
          <p:nvPr/>
        </p:nvPicPr>
        <p:blipFill>
          <a:blip r:embed="rId3"/>
          <a:stretch>
            <a:fillRect/>
          </a:stretch>
        </p:blipFill>
        <p:spPr>
          <a:xfrm>
            <a:off x="4920241" y="1820071"/>
            <a:ext cx="4031329" cy="2621507"/>
          </a:xfrm>
          <a:prstGeom prst="rect">
            <a:avLst/>
          </a:prstGeom>
          <a:ln>
            <a:solidFill>
              <a:schemeClr val="tx2">
                <a:lumMod val="75000"/>
              </a:schemeClr>
            </a:solidFill>
          </a:ln>
          <a:effectLst>
            <a:outerShdw blurRad="50800" dist="38100" dir="2700000" algn="tl" rotWithShape="0">
              <a:srgbClr val="FF5050">
                <a:alpha val="40000"/>
              </a:srgbClr>
            </a:outerShdw>
          </a:effectLst>
        </p:spPr>
      </p:pic>
      <p:pic>
        <p:nvPicPr>
          <p:cNvPr id="5" name="Picture 4"/>
          <p:cNvPicPr>
            <a:picLocks noChangeAspect="1"/>
          </p:cNvPicPr>
          <p:nvPr/>
        </p:nvPicPr>
        <p:blipFill>
          <a:blip r:embed="rId4"/>
          <a:stretch>
            <a:fillRect/>
          </a:stretch>
        </p:blipFill>
        <p:spPr>
          <a:xfrm>
            <a:off x="166613" y="2540408"/>
            <a:ext cx="4488053" cy="1641544"/>
          </a:xfrm>
          <a:prstGeom prst="rect">
            <a:avLst/>
          </a:prstGeom>
          <a:ln>
            <a:solidFill>
              <a:schemeClr val="tx2">
                <a:lumMod val="75000"/>
              </a:schemeClr>
            </a:solidFill>
          </a:ln>
          <a:effectLst>
            <a:outerShdw blurRad="50800" dist="38100" dir="2700000" algn="tl" rotWithShape="0">
              <a:srgbClr val="FF5050">
                <a:alpha val="40000"/>
              </a:srgbClr>
            </a:outerShdw>
          </a:effectLst>
        </p:spPr>
      </p:pic>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a:t>E</a:t>
            </a:r>
            <a:r>
              <a:rPr lang="en-GB" dirty="0" smtClean="0"/>
              <a:t>xercise Sheets for 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457200" lvl="1" indent="0">
              <a:spcAft>
                <a:spcPts val="1200"/>
              </a:spcAft>
              <a:buNone/>
            </a:pPr>
            <a:r>
              <a:rPr lang="en-GB" dirty="0"/>
              <a:t>All available at </a:t>
            </a:r>
            <a:r>
              <a:rPr lang="en-GB" dirty="0">
                <a:hlinkClick r:id="rId3"/>
              </a:rPr>
              <a:t>https://</a:t>
            </a:r>
            <a:r>
              <a:rPr lang="en-GB" dirty="0" smtClean="0">
                <a:hlinkClick r:id="rId3"/>
              </a:rPr>
              <a:t>github.com/Roche-GSK/admiral.phuse.workshop</a:t>
            </a:r>
            <a:r>
              <a:rPr lang="en-GB" dirty="0" smtClean="0"/>
              <a:t> </a:t>
            </a:r>
          </a:p>
          <a:p>
            <a:pPr marL="285750" indent="-285750">
              <a:spcAft>
                <a:spcPts val="1200"/>
              </a:spcAft>
            </a:pPr>
            <a:r>
              <a:rPr lang="en-GB" dirty="0" smtClean="0"/>
              <a:t>If you find any issues consult the admiral user guide, and if still stuck then ask for help from one of our facilitators or consult the provided Solution Sheets</a:t>
            </a:r>
            <a:endParaRPr dirty="0"/>
          </a:p>
        </p:txBody>
      </p:sp>
      <p:pic>
        <p:nvPicPr>
          <p:cNvPr id="3" name="Picture 2"/>
          <p:cNvPicPr>
            <a:picLocks noChangeAspect="1"/>
          </p:cNvPicPr>
          <p:nvPr/>
        </p:nvPicPr>
        <p:blipFill>
          <a:blip r:embed="rId4"/>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sz="1400" dirty="0">
                <a:hlinkClick r:id="rId3"/>
              </a:rPr>
              <a:t>https://</a:t>
            </a:r>
            <a:r>
              <a:rPr lang="en-GB" sz="1400" dirty="0" smtClean="0">
                <a:hlinkClick r:id="rId3"/>
              </a:rPr>
              <a:t>rstudio.cloud/spaces/185878/projects</a:t>
            </a:r>
            <a:r>
              <a:rPr lang="en-GB" sz="1400" dirty="0" smtClean="0"/>
              <a:t>  </a:t>
            </a:r>
            <a:endParaRPr lang="en-GB" dirty="0" smtClean="0"/>
          </a:p>
          <a:p>
            <a:pPr marL="742950" lvl="1" indent="-285750"/>
            <a:r>
              <a:rPr lang="en-GB" dirty="0" smtClean="0"/>
              <a:t>Once </a:t>
            </a:r>
            <a:r>
              <a:rPr lang="en-GB" dirty="0"/>
              <a:t>logged in, you should see the </a:t>
            </a:r>
            <a:r>
              <a:rPr lang="en-GB" b="1" dirty="0" smtClean="0"/>
              <a:t>admiral-</a:t>
            </a:r>
            <a:r>
              <a:rPr lang="en-GB" b="1" dirty="0" err="1" smtClean="0"/>
              <a:t>phuse</a:t>
            </a:r>
            <a:r>
              <a:rPr lang="en-GB" b="1" dirty="0" smtClean="0"/>
              <a:t>-workshop</a:t>
            </a:r>
            <a:r>
              <a:rPr lang="en-GB" dirty="0" smtClean="0"/>
              <a:t> project </a:t>
            </a:r>
          </a:p>
          <a:p>
            <a:pPr marL="742950" lvl="1" indent="-285750">
              <a:spcAft>
                <a:spcPts val="1200"/>
              </a:spcAft>
            </a:pPr>
            <a:r>
              <a:rPr lang="en-GB" i="1" dirty="0" smtClean="0"/>
              <a:t>(If not, raise your hand in your breakout and a facilitator can help you)</a:t>
            </a:r>
          </a:p>
          <a:p>
            <a:pPr marL="285750" indent="-285750">
              <a:spcAft>
                <a:spcPts val="1200"/>
              </a:spcAft>
            </a:pPr>
            <a:r>
              <a:rPr lang="en-GB" dirty="0"/>
              <a:t>Clicking on the project will open an </a:t>
            </a:r>
            <a:r>
              <a:rPr lang="en-GB" dirty="0" err="1"/>
              <a:t>RStudio</a:t>
            </a:r>
            <a:r>
              <a:rPr lang="en-GB" dirty="0"/>
              <a:t> </a:t>
            </a:r>
            <a:r>
              <a:rPr lang="en-GB" dirty="0" smtClean="0"/>
              <a:t>Session with dummy data available and all required packages pre-installed - you can use this to try out the hands-on exercise of your choosing</a:t>
            </a:r>
          </a:p>
          <a:p>
            <a:pPr marL="0" indent="0">
              <a:buNone/>
            </a:pPr>
            <a:r>
              <a:rPr lang="en-GB" b="1" i="1" dirty="0" smtClean="0"/>
              <a:t>			</a:t>
            </a:r>
          </a:p>
          <a:p>
            <a:pPr marL="0" indent="0">
              <a:buNone/>
            </a:pPr>
            <a:r>
              <a:rPr lang="en-GB" b="1" i="1" dirty="0">
                <a:solidFill>
                  <a:srgbClr val="FF0000"/>
                </a:solidFill>
              </a:rPr>
              <a:t>	</a:t>
            </a:r>
            <a:r>
              <a:rPr lang="en-GB" b="1" i="1" dirty="0" smtClean="0">
                <a:solidFill>
                  <a:srgbClr val="FF0000"/>
                </a:solidFill>
              </a:rPr>
              <a:t>		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Step-by-Step</a:t>
            </a:r>
            <a:endParaRPr sz="2400" dirty="0"/>
          </a:p>
        </p:txBody>
      </p:sp>
      <p:sp>
        <p:nvSpPr>
          <p:cNvPr id="37" name="Google Shape;37;p7"/>
          <p:cNvSpPr txBox="1">
            <a:spLocks noGrp="1"/>
          </p:cNvSpPr>
          <p:nvPr>
            <p:ph type="body" idx="1"/>
          </p:nvPr>
        </p:nvSpPr>
        <p:spPr>
          <a:xfrm>
            <a:off x="311699" y="1367626"/>
            <a:ext cx="8291612" cy="2711395"/>
          </a:xfrm>
          <a:prstGeom prst="rect">
            <a:avLst/>
          </a:prstGeom>
        </p:spPr>
        <p:txBody>
          <a:bodyPr spcFirstLastPara="1" wrap="square" lIns="91425" tIns="91425" rIns="91425" bIns="91425" anchor="t" anchorCtr="0">
            <a:normAutofit fontScale="77500" lnSpcReduction="20000"/>
          </a:bodyPr>
          <a:lstStyle/>
          <a:p>
            <a:pPr marL="342900">
              <a:spcAft>
                <a:spcPts val="1200"/>
              </a:spcAft>
              <a:buFont typeface="+mj-lt"/>
              <a:buAutoNum type="arabicPeriod"/>
            </a:pPr>
            <a:r>
              <a:rPr lang="en-GB" dirty="0" smtClean="0"/>
              <a:t>Click the link in </a:t>
            </a:r>
            <a:r>
              <a:rPr lang="en-GB" dirty="0"/>
              <a:t>the email </a:t>
            </a:r>
            <a:r>
              <a:rPr lang="en-GB" sz="1400" i="1" dirty="0"/>
              <a:t>“Michael Stackhouse has invited you to access a space on </a:t>
            </a:r>
            <a:r>
              <a:rPr lang="en-GB" sz="1400" i="1" dirty="0" err="1"/>
              <a:t>RStudio</a:t>
            </a:r>
            <a:r>
              <a:rPr lang="en-GB" sz="1400" i="1" dirty="0"/>
              <a:t> Cloud</a:t>
            </a:r>
            <a:r>
              <a:rPr lang="en-GB" sz="1400" i="1" dirty="0" smtClean="0"/>
              <a:t>”</a:t>
            </a:r>
            <a:r>
              <a:rPr lang="en-GB" dirty="0" smtClean="0"/>
              <a:t> and sign up</a:t>
            </a:r>
          </a:p>
          <a:p>
            <a:pPr marL="342900">
              <a:spcAft>
                <a:spcPts val="1200"/>
              </a:spcAft>
              <a:buFont typeface="+mj-lt"/>
              <a:buAutoNum type="arabicPeriod"/>
            </a:pPr>
            <a:r>
              <a:rPr lang="en-GB" dirty="0"/>
              <a:t>Open the admiral-</a:t>
            </a:r>
            <a:r>
              <a:rPr lang="en-GB" dirty="0" err="1"/>
              <a:t>phuse</a:t>
            </a:r>
            <a:r>
              <a:rPr lang="en-GB" dirty="0"/>
              <a:t>-workshop project </a:t>
            </a:r>
            <a:endParaRPr lang="en-GB" dirty="0" smtClean="0"/>
          </a:p>
          <a:p>
            <a:pPr marL="342900">
              <a:spcAft>
                <a:spcPts val="1200"/>
              </a:spcAft>
              <a:buFont typeface="+mj-lt"/>
              <a:buAutoNum type="arabicPeriod"/>
            </a:pPr>
            <a:r>
              <a:rPr lang="en-GB" dirty="0" smtClean="0"/>
              <a:t>In the bottom-right window, navigate to </a:t>
            </a:r>
            <a:r>
              <a:rPr lang="en-GB" dirty="0" err="1" smtClean="0"/>
              <a:t>Hands_on_Exercises</a:t>
            </a:r>
            <a:r>
              <a:rPr lang="en-GB" dirty="0" smtClean="0"/>
              <a:t> and then the level of your choice</a:t>
            </a:r>
          </a:p>
          <a:p>
            <a:pPr marL="342900">
              <a:spcAft>
                <a:spcPts val="1200"/>
              </a:spcAft>
              <a:buFont typeface="+mj-lt"/>
              <a:buAutoNum type="arabicPeriod"/>
            </a:pPr>
            <a:r>
              <a:rPr lang="en-GB" dirty="0" smtClean="0"/>
              <a:t>Download the Exercise Sheet which talks you through what you need to do</a:t>
            </a:r>
          </a:p>
          <a:p>
            <a:pPr marL="342900">
              <a:spcAft>
                <a:spcPts val="1200"/>
              </a:spcAft>
              <a:buFont typeface="+mj-lt"/>
              <a:buAutoNum type="arabicPeriod"/>
            </a:pPr>
            <a:r>
              <a:rPr lang="en-GB" dirty="0" smtClean="0"/>
              <a:t>Open the R program (e.g. </a:t>
            </a:r>
            <a:r>
              <a:rPr lang="en-GB" dirty="0" err="1" smtClean="0"/>
              <a:t>beginner_exercise.R</a:t>
            </a:r>
            <a:r>
              <a:rPr lang="en-GB" dirty="0" smtClean="0"/>
              <a:t>)  </a:t>
            </a:r>
          </a:p>
          <a:p>
            <a:pPr marL="342900">
              <a:spcAft>
                <a:spcPts val="1200"/>
              </a:spcAft>
              <a:buFont typeface="+mj-lt"/>
              <a:buAutoNum type="arabicPeriod"/>
            </a:pPr>
            <a:r>
              <a:rPr lang="en-GB" dirty="0" smtClean="0"/>
              <a:t>Work through the exercises and then compare against the Solution sheet</a:t>
            </a:r>
            <a:endParaRPr dirty="0"/>
          </a:p>
        </p:txBody>
      </p:sp>
      <p:pic>
        <p:nvPicPr>
          <p:cNvPr id="2" name="Picture 1"/>
          <p:cNvPicPr>
            <a:picLocks noChangeAspect="1"/>
          </p:cNvPicPr>
          <p:nvPr/>
        </p:nvPicPr>
        <p:blipFill>
          <a:blip r:embed="rId3"/>
          <a:stretch>
            <a:fillRect/>
          </a:stretch>
        </p:blipFill>
        <p:spPr>
          <a:xfrm>
            <a:off x="6647288" y="2756963"/>
            <a:ext cx="2405865" cy="2005868"/>
          </a:xfrm>
          <a:prstGeom prst="rect">
            <a:avLst/>
          </a:prstGeom>
        </p:spPr>
      </p:pic>
    </p:spTree>
    <p:extLst>
      <p:ext uri="{BB962C8B-B14F-4D97-AF65-F5344CB8AC3E}">
        <p14:creationId xmlns:p14="http://schemas.microsoft.com/office/powerpoint/2010/main" val="4116651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55798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t>
            </a:r>
            <a:r>
              <a:rPr lang="en-GB" i="1" dirty="0" smtClean="0"/>
              <a:t>(after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a permissive licensed open source release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483652"/>
          </a:xfrm>
          <a:prstGeom prst="rect">
            <a:avLst/>
          </a:prstGeom>
        </p:spPr>
        <p:txBody>
          <a:bodyPr spcFirstLastPara="1" wrap="square" lIns="91425" tIns="91425" rIns="91425" bIns="91425" anchor="b" anchorCtr="0">
            <a:normAutofit/>
          </a:bodyPr>
          <a:lstStyle/>
          <a:p>
            <a:pPr lvl="0"/>
            <a:r>
              <a:rPr lang="en-GB" sz="4800" i="1" dirty="0" smtClean="0"/>
              <a:t>To end…</a:t>
            </a:r>
            <a:br>
              <a:rPr lang="en-GB" sz="4800" i="1" dirty="0" smtClean="0"/>
            </a:br>
            <a:r>
              <a:rPr lang="en-GB" sz="4800" i="1" dirty="0" smtClean="0"/>
              <a:t>an aspired vision of the future</a:t>
            </a:r>
            <a:endParaRPr sz="6000" i="1" dirty="0"/>
          </a:p>
        </p:txBody>
      </p:sp>
    </p:spTree>
    <p:extLst>
      <p:ext uri="{BB962C8B-B14F-4D97-AF65-F5344CB8AC3E}">
        <p14:creationId xmlns:p14="http://schemas.microsoft.com/office/powerpoint/2010/main" val="196701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cNvSpPr txBox="1"/>
          <p:nvPr/>
        </p:nvSpPr>
        <p:spPr>
          <a:xfrm>
            <a:off x="-1428750" y="3804559"/>
            <a:ext cx="12001499" cy="6740307"/>
          </a:xfrm>
          <a:prstGeom prst="rect">
            <a:avLst/>
          </a:prstGeom>
          <a:noFill/>
        </p:spPr>
        <p:txBody>
          <a:bodyPr wrap="square" rtlCol="0">
            <a:spAutoFit/>
            <a:scene3d>
              <a:camera prst="perspectiveRelaxedModerately" fov="4800000"/>
              <a:lightRig rig="threePt" dir="t"/>
            </a:scene3d>
          </a:bodyPr>
          <a:lstStyle/>
          <a:p>
            <a:pPr algn="just" defTabSz="685800">
              <a:buClrTx/>
              <a:defRPr/>
            </a:pPr>
            <a:r>
              <a:rPr lang="en-GB" sz="3600" kern="1200" dirty="0">
                <a:solidFill>
                  <a:srgbClr val="FFD800"/>
                </a:solidFill>
                <a:effectLst>
                  <a:glow rad="101600">
                    <a:srgbClr val="FFD800">
                      <a:alpha val="20000"/>
                    </a:srgbClr>
                  </a:glow>
                </a:effectLst>
                <a:latin typeface="Arial Black" panose="020B0A04020102020204" pitchFamily="34" charset="0"/>
              </a:rPr>
              <a:t>A long time ago in a galaxy far, far away...</a:t>
            </a: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We worked only in company silos and the idea of sharing ideas and collaborating across-industry seemed “blue-sky thinking”… </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Thank you to PHUSE for pioneering in breaking down these imaginary walls…</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Also thank you to the ~100 people that have contributed to the journey of admiral thus far…</a:t>
            </a:r>
          </a:p>
          <a:p>
            <a:pPr algn="just" defTabSz="685800">
              <a:buClrTx/>
              <a:defRPr/>
            </a:pP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However, admiral is </a:t>
            </a:r>
            <a:r>
              <a:rPr lang="en-GB" sz="3300" u="dbl" kern="1200" dirty="0" smtClean="0">
                <a:solidFill>
                  <a:srgbClr val="FFD800"/>
                </a:solidFill>
                <a:effectLst>
                  <a:glow rad="101600">
                    <a:srgbClr val="FFD800">
                      <a:alpha val="20000"/>
                    </a:srgbClr>
                  </a:glow>
                </a:effectLst>
                <a:latin typeface="Arial Black" panose="020B0A04020102020204" pitchFamily="34" charset="0"/>
                <a:ea typeface="+mn-ea"/>
                <a:cs typeface="+mn-cs"/>
              </a:rPr>
              <a:t>only one chapter</a:t>
            </a: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 in this story!</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p:txBody>
      </p:sp>
      <p:sp>
        <p:nvSpPr>
          <p:cNvPr id="2" name="Stars"/>
          <p:cNvSpPr/>
          <p:nvPr/>
        </p:nvSpPr>
        <p:spPr>
          <a:xfrm>
            <a:off x="0" y="0"/>
            <a:ext cx="9144000" cy="32004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Tree>
    <p:extLst>
      <p:ext uri="{BB962C8B-B14F-4D97-AF65-F5344CB8AC3E}">
        <p14:creationId xmlns:p14="http://schemas.microsoft.com/office/powerpoint/2010/main" val="10417192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4.44444E-6 L 0 -1.26667 " pathEditMode="relative" rAng="0" ptsTypes="AA">
                                      <p:cBhvr>
                                        <p:cTn id="6" dur="24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24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89508" y="4458421"/>
            <a:ext cx="885449" cy="479014"/>
          </a:xfrm>
          <a:prstGeom prst="rect">
            <a:avLst/>
          </a:prstGeom>
        </p:spPr>
      </p:pic>
      <p:pic>
        <p:nvPicPr>
          <p:cNvPr id="7" name="Picture 6"/>
          <p:cNvPicPr>
            <a:picLocks noChangeAspect="1"/>
          </p:cNvPicPr>
          <p:nvPr/>
        </p:nvPicPr>
        <p:blipFill>
          <a:blip r:embed="rId4"/>
          <a:stretch>
            <a:fillRect/>
          </a:stretch>
        </p:blipFill>
        <p:spPr>
          <a:xfrm>
            <a:off x="1804682" y="4358590"/>
            <a:ext cx="1293857" cy="680318"/>
          </a:xfrm>
          <a:prstGeom prst="rect">
            <a:avLst/>
          </a:prstGeom>
        </p:spPr>
      </p:pic>
      <p:pic>
        <p:nvPicPr>
          <p:cNvPr id="9" name="Picture 8"/>
          <p:cNvPicPr>
            <a:picLocks noChangeAspect="1"/>
          </p:cNvPicPr>
          <p:nvPr/>
        </p:nvPicPr>
        <p:blipFill>
          <a:blip r:embed="rId5"/>
          <a:stretch>
            <a:fillRect/>
          </a:stretch>
        </p:blipFill>
        <p:spPr>
          <a:xfrm>
            <a:off x="3391480" y="4387803"/>
            <a:ext cx="767304" cy="620614"/>
          </a:xfrm>
          <a:prstGeom prst="rect">
            <a:avLst/>
          </a:prstGeom>
        </p:spPr>
      </p:pic>
      <p:pic>
        <p:nvPicPr>
          <p:cNvPr id="13" name="Picture 12"/>
          <p:cNvPicPr>
            <a:picLocks noChangeAspect="1"/>
          </p:cNvPicPr>
          <p:nvPr/>
        </p:nvPicPr>
        <p:blipFill>
          <a:blip r:embed="rId6"/>
          <a:stretch>
            <a:fillRect/>
          </a:stretch>
        </p:blipFill>
        <p:spPr>
          <a:xfrm>
            <a:off x="6348962" y="4365141"/>
            <a:ext cx="1197995" cy="670877"/>
          </a:xfrm>
          <a:prstGeom prst="rect">
            <a:avLst/>
          </a:prstGeom>
        </p:spPr>
      </p:pic>
      <p:pic>
        <p:nvPicPr>
          <p:cNvPr id="22" name="Graphic 47">
            <a:extLst>
              <a:ext uri="{FF2B5EF4-FFF2-40B4-BE49-F238E27FC236}">
                <a16:creationId xmlns:a16="http://schemas.microsoft.com/office/drawing/2014/main" id="{06B0C9FB-82B0-43C0-BD0C-050D642294A5}"/>
              </a:ext>
            </a:extLst>
          </p:cNvPr>
          <p:cNvPicPr>
            <a:picLocks noChangeAspect="1"/>
          </p:cNvPicPr>
          <p:nvPr/>
        </p:nvPicPr>
        <p:blipFill>
          <a:blip r:embed="rId7">
            <a:extLst>
              <a:ext uri="{96DAC541-7B7A-43D3-8B79-37D633B846F1}">
                <asvg:svgBlip xmlns="" xmlns:asvg="http://schemas.microsoft.com/office/drawing/2016/SVG/main" r:embed="rId12"/>
              </a:ext>
            </a:extLst>
          </a:blip>
          <a:stretch>
            <a:fillRect/>
          </a:stretch>
        </p:blipFill>
        <p:spPr>
          <a:xfrm>
            <a:off x="1804682" y="457369"/>
            <a:ext cx="1240685" cy="1240685"/>
          </a:xfrm>
          <a:prstGeom prst="rect">
            <a:avLst/>
          </a:prstGeom>
        </p:spPr>
      </p:pic>
      <p:pic>
        <p:nvPicPr>
          <p:cNvPr id="23"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2595" y="221533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4"/>
          <a:stretch>
            <a:fillRect/>
          </a:stretch>
        </p:blipFill>
        <p:spPr>
          <a:xfrm>
            <a:off x="3423701" y="1343349"/>
            <a:ext cx="1326814" cy="1324606"/>
          </a:xfrm>
          <a:prstGeom prst="rect">
            <a:avLst/>
          </a:prstGeom>
        </p:spPr>
      </p:pic>
      <p:pic>
        <p:nvPicPr>
          <p:cNvPr id="26" name="Picture 25"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5"/>
          <a:stretch>
            <a:fillRect/>
          </a:stretch>
        </p:blipFill>
        <p:spPr>
          <a:xfrm>
            <a:off x="2419861" y="1323340"/>
            <a:ext cx="1087288" cy="1262393"/>
          </a:xfrm>
          <a:prstGeom prst="rect">
            <a:avLst/>
          </a:prstGeom>
        </p:spPr>
      </p:pic>
      <p:pic>
        <p:nvPicPr>
          <p:cNvPr id="27" name="Graphic 54">
            <a:extLst>
              <a:ext uri="{FF2B5EF4-FFF2-40B4-BE49-F238E27FC236}">
                <a16:creationId xmlns:a16="http://schemas.microsoft.com/office/drawing/2014/main" id="{CBE6F001-BF40-4774-909F-D21B8E52E06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239112" y="1321792"/>
            <a:ext cx="1260496" cy="1260496"/>
          </a:xfrm>
          <a:prstGeom prst="rect">
            <a:avLst/>
          </a:prstGeom>
        </p:spPr>
      </p:pic>
      <p:pic>
        <p:nvPicPr>
          <p:cNvPr id="28" name="Graphic 55">
            <a:extLst>
              <a:ext uri="{FF2B5EF4-FFF2-40B4-BE49-F238E27FC236}">
                <a16:creationId xmlns:a16="http://schemas.microsoft.com/office/drawing/2014/main" id="{F343EFCE-7055-4479-BD87-9D9AE2F50BC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019074" y="2200062"/>
            <a:ext cx="1260496" cy="1260496"/>
          </a:xfrm>
          <a:prstGeom prst="rect">
            <a:avLst/>
          </a:prstGeom>
        </p:spPr>
      </p:pic>
      <p:pic>
        <p:nvPicPr>
          <p:cNvPr id="29" name="Graphic 56">
            <a:extLst>
              <a:ext uri="{FF2B5EF4-FFF2-40B4-BE49-F238E27FC236}">
                <a16:creationId xmlns:a16="http://schemas.microsoft.com/office/drawing/2014/main" id="{323EC0D7-453F-4317-8AFA-DCFCB67559B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226701" y="2191779"/>
            <a:ext cx="1260496" cy="1260496"/>
          </a:xfrm>
          <a:prstGeom prst="rect">
            <a:avLst/>
          </a:prstGeom>
        </p:spPr>
      </p:pic>
      <p:pic>
        <p:nvPicPr>
          <p:cNvPr id="31" name="Picture 3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20"/>
          <a:stretch>
            <a:fillRect/>
          </a:stretch>
        </p:blipFill>
        <p:spPr>
          <a:xfrm>
            <a:off x="2912887" y="2224856"/>
            <a:ext cx="1224515" cy="1226555"/>
          </a:xfrm>
          <a:prstGeom prst="rect">
            <a:avLst/>
          </a:prstGeom>
        </p:spPr>
      </p:pic>
      <p:pic>
        <p:nvPicPr>
          <p:cNvPr id="32" name="Graphic 61">
            <a:extLst>
              <a:ext uri="{FF2B5EF4-FFF2-40B4-BE49-F238E27FC236}">
                <a16:creationId xmlns:a16="http://schemas.microsoft.com/office/drawing/2014/main" id="{76569380-A9D0-479C-8D2D-998B96744600}"/>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2948813" y="2203382"/>
            <a:ext cx="1180441" cy="1260496"/>
          </a:xfrm>
          <a:prstGeom prst="rect">
            <a:avLst/>
          </a:prstGeom>
        </p:spPr>
      </p:pic>
      <p:pic>
        <p:nvPicPr>
          <p:cNvPr id="33" name="Graphic 64">
            <a:extLst>
              <a:ext uri="{FF2B5EF4-FFF2-40B4-BE49-F238E27FC236}">
                <a16:creationId xmlns:a16="http://schemas.microsoft.com/office/drawing/2014/main" id="{AA502DE9-7AC8-4D58-8901-AC77511CCDB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2342925" y="1312267"/>
            <a:ext cx="1260496" cy="1260496"/>
          </a:xfrm>
          <a:prstGeom prst="rect">
            <a:avLst/>
          </a:prstGeom>
        </p:spPr>
      </p:pic>
      <p:pic>
        <p:nvPicPr>
          <p:cNvPr id="34" name="Graphic 69">
            <a:extLst>
              <a:ext uri="{FF2B5EF4-FFF2-40B4-BE49-F238E27FC236}">
                <a16:creationId xmlns:a16="http://schemas.microsoft.com/office/drawing/2014/main" id="{1B6C7512-9828-4C8C-8494-7D1A0B04C8C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819681" y="2208209"/>
            <a:ext cx="1260496" cy="1260496"/>
          </a:xfrm>
          <a:prstGeom prst="rect">
            <a:avLst/>
          </a:prstGeom>
        </p:spPr>
      </p:pic>
      <p:pic>
        <p:nvPicPr>
          <p:cNvPr id="35" name="Graphic 71">
            <a:extLst>
              <a:ext uri="{FF2B5EF4-FFF2-40B4-BE49-F238E27FC236}">
                <a16:creationId xmlns:a16="http://schemas.microsoft.com/office/drawing/2014/main" id="{69951A49-B629-4EB9-9EDE-70F7995959D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59584" y="3089810"/>
            <a:ext cx="1260496" cy="1260496"/>
          </a:xfrm>
          <a:prstGeom prst="rect">
            <a:avLst/>
          </a:prstGeom>
        </p:spPr>
      </p:pic>
      <p:sp>
        <p:nvSpPr>
          <p:cNvPr id="38" name="TextBox 37">
            <a:extLst>
              <a:ext uri="{FF2B5EF4-FFF2-40B4-BE49-F238E27FC236}">
                <a16:creationId xmlns:a16="http://schemas.microsoft.com/office/drawing/2014/main" id="{58B4CD6E-BEB3-4794-AE6D-CB4582A2C43D}"/>
              </a:ext>
            </a:extLst>
          </p:cNvPr>
          <p:cNvSpPr txBox="1"/>
          <p:nvPr/>
        </p:nvSpPr>
        <p:spPr>
          <a:xfrm>
            <a:off x="2003132" y="87092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39" name="Graphic 76">
            <a:extLst>
              <a:ext uri="{FF2B5EF4-FFF2-40B4-BE49-F238E27FC236}">
                <a16:creationId xmlns:a16="http://schemas.microsoft.com/office/drawing/2014/main" id="{52F5F97B-C83A-4095-9221-84DBA1BD96FD}"/>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3457433" y="3129252"/>
            <a:ext cx="1260496" cy="1260496"/>
          </a:xfrm>
          <a:prstGeom prst="rect">
            <a:avLst/>
          </a:prstGeom>
        </p:spPr>
      </p:pic>
      <p:pic>
        <p:nvPicPr>
          <p:cNvPr id="40" name="Graphic 77">
            <a:extLst>
              <a:ext uri="{FF2B5EF4-FFF2-40B4-BE49-F238E27FC236}">
                <a16:creationId xmlns:a16="http://schemas.microsoft.com/office/drawing/2014/main" id="{B38D10C9-E6F2-4D46-890A-2CE5596A1486}"/>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3453146" y="1325841"/>
            <a:ext cx="1260496" cy="1260496"/>
          </a:xfrm>
          <a:prstGeom prst="rect">
            <a:avLst/>
          </a:prstGeom>
        </p:spPr>
      </p:pic>
      <p:sp>
        <p:nvSpPr>
          <p:cNvPr id="41" name="TextBox 40">
            <a:extLst>
              <a:ext uri="{FF2B5EF4-FFF2-40B4-BE49-F238E27FC236}">
                <a16:creationId xmlns:a16="http://schemas.microsoft.com/office/drawing/2014/main" id="{DE20C13E-D08E-4010-BC31-CFC518461F79}"/>
              </a:ext>
            </a:extLst>
          </p:cNvPr>
          <p:cNvSpPr txBox="1"/>
          <p:nvPr/>
        </p:nvSpPr>
        <p:spPr>
          <a:xfrm>
            <a:off x="1689128" y="164391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2" name="TextBox 41">
            <a:extLst>
              <a:ext uri="{FF2B5EF4-FFF2-40B4-BE49-F238E27FC236}">
                <a16:creationId xmlns:a16="http://schemas.microsoft.com/office/drawing/2014/main" id="{E5DA121F-14D9-48FA-A7C5-9886182A0F52}"/>
              </a:ext>
            </a:extLst>
          </p:cNvPr>
          <p:cNvSpPr txBox="1"/>
          <p:nvPr/>
        </p:nvSpPr>
        <p:spPr>
          <a:xfrm>
            <a:off x="2802356" y="342566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4" name="TextBox 43">
            <a:extLst>
              <a:ext uri="{FF2B5EF4-FFF2-40B4-BE49-F238E27FC236}">
                <a16:creationId xmlns:a16="http://schemas.microsoft.com/office/drawing/2014/main" id="{3A570780-F147-49AF-BCB1-8202BC433425}"/>
              </a:ext>
            </a:extLst>
          </p:cNvPr>
          <p:cNvSpPr txBox="1"/>
          <p:nvPr/>
        </p:nvSpPr>
        <p:spPr>
          <a:xfrm>
            <a:off x="6649986"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5" name="TextBox 44">
            <a:extLst>
              <a:ext uri="{FF2B5EF4-FFF2-40B4-BE49-F238E27FC236}">
                <a16:creationId xmlns:a16="http://schemas.microsoft.com/office/drawing/2014/main" id="{83888669-4653-4370-A076-385DCE850BC6}"/>
              </a:ext>
            </a:extLst>
          </p:cNvPr>
          <p:cNvSpPr txBox="1"/>
          <p:nvPr/>
        </p:nvSpPr>
        <p:spPr>
          <a:xfrm>
            <a:off x="4981058" y="339689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6" name="Graphic 83">
            <a:extLst>
              <a:ext uri="{FF2B5EF4-FFF2-40B4-BE49-F238E27FC236}">
                <a16:creationId xmlns:a16="http://schemas.microsoft.com/office/drawing/2014/main" id="{971601CD-2970-4DED-89BA-259578F777D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82689" y="2214446"/>
            <a:ext cx="1260496" cy="1260496"/>
          </a:xfrm>
          <a:prstGeom prst="rect">
            <a:avLst/>
          </a:prstGeom>
        </p:spPr>
      </p:pic>
      <p:sp>
        <p:nvSpPr>
          <p:cNvPr id="47" name="TextBox 46">
            <a:extLst>
              <a:ext uri="{FF2B5EF4-FFF2-40B4-BE49-F238E27FC236}">
                <a16:creationId xmlns:a16="http://schemas.microsoft.com/office/drawing/2014/main" id="{D8591D99-7C22-4334-B55F-0A239A039428}"/>
              </a:ext>
            </a:extLst>
          </p:cNvPr>
          <p:cNvSpPr txBox="1"/>
          <p:nvPr/>
        </p:nvSpPr>
        <p:spPr>
          <a:xfrm>
            <a:off x="1124138"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9" name="TextBox 48">
            <a:extLst>
              <a:ext uri="{FF2B5EF4-FFF2-40B4-BE49-F238E27FC236}">
                <a16:creationId xmlns:a16="http://schemas.microsoft.com/office/drawing/2014/main" id="{2CB27FEE-F6EB-435C-B01B-9D0EBFD98CC1}"/>
              </a:ext>
            </a:extLst>
          </p:cNvPr>
          <p:cNvSpPr txBox="1"/>
          <p:nvPr/>
        </p:nvSpPr>
        <p:spPr>
          <a:xfrm>
            <a:off x="7194179" y="161008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51" name="Picture 50"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21"/>
          <a:stretch>
            <a:fillRect/>
          </a:stretch>
        </p:blipFill>
        <p:spPr>
          <a:xfrm>
            <a:off x="4649140" y="1346317"/>
            <a:ext cx="1112365" cy="1226855"/>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22"/>
          <a:stretch>
            <a:fillRect/>
          </a:stretch>
        </p:blipFill>
        <p:spPr>
          <a:xfrm>
            <a:off x="4649140" y="3130120"/>
            <a:ext cx="1112364" cy="1219855"/>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23"/>
          <a:stretch>
            <a:fillRect/>
          </a:stretch>
        </p:blipFill>
        <p:spPr>
          <a:xfrm>
            <a:off x="5211692" y="2207283"/>
            <a:ext cx="1088557" cy="1240418"/>
          </a:xfrm>
          <a:prstGeom prst="rect">
            <a:avLst/>
          </a:prstGeom>
        </p:spPr>
      </p:pic>
      <p:pic>
        <p:nvPicPr>
          <p:cNvPr id="54" name="Picture 53"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4"/>
          <a:stretch>
            <a:fillRect/>
          </a:stretch>
        </p:blipFill>
        <p:spPr>
          <a:xfrm>
            <a:off x="4066914" y="2206468"/>
            <a:ext cx="1156150" cy="1232489"/>
          </a:xfrm>
          <a:prstGeom prst="rect">
            <a:avLst/>
          </a:prstGeom>
        </p:spPr>
      </p:pic>
      <p:pic>
        <p:nvPicPr>
          <p:cNvPr id="48" name="Graphic 85">
            <a:extLst>
              <a:ext uri="{FF2B5EF4-FFF2-40B4-BE49-F238E27FC236}">
                <a16:creationId xmlns:a16="http://schemas.microsoft.com/office/drawing/2014/main" id="{40D900B0-C9BC-4642-BA90-83DC9A8DCAA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804562" y="1346662"/>
            <a:ext cx="1260496" cy="1260496"/>
          </a:xfrm>
          <a:prstGeom prst="rect">
            <a:avLst/>
          </a:prstGeom>
        </p:spPr>
      </p:pic>
      <p:pic>
        <p:nvPicPr>
          <p:cNvPr id="2" name="Picture 1"/>
          <p:cNvPicPr>
            <a:picLocks noChangeAspect="1"/>
          </p:cNvPicPr>
          <p:nvPr/>
        </p:nvPicPr>
        <p:blipFill>
          <a:blip r:embed="rId25"/>
          <a:stretch>
            <a:fillRect/>
          </a:stretch>
        </p:blipFill>
        <p:spPr>
          <a:xfrm>
            <a:off x="5652538" y="1367624"/>
            <a:ext cx="1320755" cy="1173511"/>
          </a:xfrm>
          <a:prstGeom prst="rect">
            <a:avLst/>
          </a:prstGeom>
        </p:spPr>
      </p:pic>
      <p:grpSp>
        <p:nvGrpSpPr>
          <p:cNvPr id="8" name="Group 7"/>
          <p:cNvGrpSpPr/>
          <p:nvPr/>
        </p:nvGrpSpPr>
        <p:grpSpPr>
          <a:xfrm>
            <a:off x="2360967" y="3121396"/>
            <a:ext cx="2375310" cy="1299843"/>
            <a:chOff x="2369304" y="3090125"/>
            <a:chExt cx="2375310" cy="1299843"/>
          </a:xfrm>
        </p:grpSpPr>
        <p:pic>
          <p:nvPicPr>
            <p:cNvPr id="30" name="Graphic 58">
              <a:extLst>
                <a:ext uri="{FF2B5EF4-FFF2-40B4-BE49-F238E27FC236}">
                  <a16:creationId xmlns:a16="http://schemas.microsoft.com/office/drawing/2014/main" id="{8850C057-5D18-4E2A-9469-BDFA4164034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369304" y="3098094"/>
              <a:ext cx="1260496" cy="1260496"/>
            </a:xfrm>
            <a:prstGeom prst="rect">
              <a:avLst/>
            </a:prstGeom>
          </p:spPr>
        </p:pic>
        <p:pic>
          <p:nvPicPr>
            <p:cNvPr id="6" name="Picture 5"/>
            <p:cNvPicPr>
              <a:picLocks noChangeAspect="1"/>
            </p:cNvPicPr>
            <p:nvPr/>
          </p:nvPicPr>
          <p:blipFill>
            <a:blip r:embed="rId26"/>
            <a:stretch>
              <a:fillRect/>
            </a:stretch>
          </p:blipFill>
          <p:spPr>
            <a:xfrm>
              <a:off x="3444771" y="3090125"/>
              <a:ext cx="1299843" cy="1299843"/>
            </a:xfrm>
            <a:prstGeom prst="rect">
              <a:avLst/>
            </a:prstGeom>
          </p:spPr>
        </p:pic>
      </p:grpSp>
      <p:sp>
        <p:nvSpPr>
          <p:cNvPr id="3" name="Content Placeholder 2"/>
          <p:cNvSpPr>
            <a:spLocks noGrp="1"/>
          </p:cNvSpPr>
          <p:nvPr>
            <p:ph idx="1"/>
          </p:nvPr>
        </p:nvSpPr>
        <p:spPr>
          <a:xfrm>
            <a:off x="1098946" y="2234056"/>
            <a:ext cx="6921276" cy="723392"/>
          </a:xfrm>
          <a:solidFill>
            <a:schemeClr val="bg2"/>
          </a:solidFill>
          <a:ln>
            <a:solidFill>
              <a:schemeClr val="tx1"/>
            </a:solidFill>
          </a:ln>
        </p:spPr>
        <p:txBody>
          <a:bodyPr>
            <a:normAutofit/>
          </a:bodyPr>
          <a:lstStyle/>
          <a:p>
            <a:pPr marL="0" indent="0" algn="ctr">
              <a:spcAft>
                <a:spcPts val="750"/>
              </a:spcAft>
              <a:buClr>
                <a:srgbClr val="FF3300"/>
              </a:buClr>
              <a:buNone/>
            </a:pPr>
            <a:r>
              <a:rPr lang="en-GB" dirty="0"/>
              <a:t>Imagine admiral as merely a single component of a </a:t>
            </a:r>
            <a:r>
              <a:rPr lang="en-GB" b="1" dirty="0">
                <a:solidFill>
                  <a:srgbClr val="FF3300"/>
                </a:solidFill>
              </a:rPr>
              <a:t>wider e2e Pharma clinical reporting suite </a:t>
            </a:r>
            <a:r>
              <a:rPr lang="en-GB" dirty="0"/>
              <a:t>of open source </a:t>
            </a:r>
            <a:r>
              <a:rPr lang="en-GB" dirty="0" smtClean="0"/>
              <a:t>solutions</a:t>
            </a:r>
            <a:endParaRPr lang="en-GB" dirty="0"/>
          </a:p>
        </p:txBody>
      </p:sp>
    </p:spTree>
    <p:extLst>
      <p:ext uri="{BB962C8B-B14F-4D97-AF65-F5344CB8AC3E}">
        <p14:creationId xmlns:p14="http://schemas.microsoft.com/office/powerpoint/2010/main" val="3234617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0">
        <p15:prstTrans prst="fracture"/>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par>
                          <p:cTn id="8" fill="hold">
                            <p:stCondLst>
                              <p:cond delay="3000"/>
                            </p:stCondLst>
                            <p:childTnLst>
                              <p:par>
                                <p:cTn id="9" presetID="6" presetClass="entr" presetSubtype="16"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par>
                          <p:cTn id="12" fill="hold">
                            <p:stCondLst>
                              <p:cond delay="6500"/>
                            </p:stCondLst>
                            <p:childTnLst>
                              <p:par>
                                <p:cTn id="13" presetID="42" presetClass="exit" presetSubtype="0" fill="hold" grpId="1" nodeType="afterEffect">
                                  <p:stCondLst>
                                    <p:cond delay="3000"/>
                                  </p:stCondLst>
                                  <p:childTnLst>
                                    <p:animEffect transition="out" filter="fade">
                                      <p:cBhvr>
                                        <p:cTn id="14" dur="1000"/>
                                        <p:tgtEl>
                                          <p:spTgt spid="3">
                                            <p:txEl>
                                              <p:pRg st="0" end="0"/>
                                            </p:txEl>
                                          </p:spTgt>
                                        </p:tgtEl>
                                      </p:cBhvr>
                                    </p:animEffect>
                                    <p:anim calcmode="lin" valueType="num">
                                      <p:cBhvr>
                                        <p:cTn id="1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p:tgtEl>
                                          <p:spTgt spid="3">
                                            <p:txEl>
                                              <p:pRg st="0" end="0"/>
                                            </p:txEl>
                                          </p:spTgt>
                                        </p:tgtEl>
                                        <p:attrNameLst>
                                          <p:attrName>ppt_y</p:attrName>
                                        </p:attrNameLst>
                                      </p:cBhvr>
                                      <p:tavLst>
                                        <p:tav tm="0">
                                          <p:val>
                                            <p:strVal val="ppt_y"/>
                                          </p:val>
                                        </p:tav>
                                        <p:tav tm="100000">
                                          <p:val>
                                            <p:strVal val="ppt_y+.1"/>
                                          </p:val>
                                        </p:tav>
                                      </p:tavLst>
                                    </p:anim>
                                    <p:set>
                                      <p:cBhvr>
                                        <p:cTn id="17" dur="1" fill="hold">
                                          <p:stCondLst>
                                            <p:cond delay="999"/>
                                          </p:stCondLst>
                                        </p:cTn>
                                        <p:tgtEl>
                                          <p:spTgt spid="3">
                                            <p:txEl>
                                              <p:pRg st="0" end="0"/>
                                            </p:txEl>
                                          </p:spTgt>
                                        </p:tgtEl>
                                        <p:attrNameLst>
                                          <p:attrName>style.visibility</p:attrName>
                                        </p:attrNameLst>
                                      </p:cBhvr>
                                      <p:to>
                                        <p:strVal val="hidden"/>
                                      </p:to>
                                    </p:set>
                                  </p:childTnLst>
                                </p:cTn>
                              </p:par>
                              <p:par>
                                <p:cTn id="18" presetID="42" presetClass="exit" presetSubtype="0" fill="hold" grpId="1" nodeType="withEffect">
                                  <p:stCondLst>
                                    <p:cond delay="3000"/>
                                  </p:stCondLst>
                                  <p:childTnLst>
                                    <p:animEffect transition="out" filter="fade">
                                      <p:cBhvr>
                                        <p:cTn id="19" dur="1000"/>
                                        <p:tgtEl>
                                          <p:spTgt spid="3">
                                            <p:bg/>
                                          </p:spTgt>
                                        </p:tgtEl>
                                      </p:cBhvr>
                                    </p:animEffect>
                                    <p:anim calcmode="lin" valueType="num">
                                      <p:cBhvr>
                                        <p:cTn id="20" dur="1000"/>
                                        <p:tgtEl>
                                          <p:spTgt spid="3">
                                            <p:bg/>
                                          </p:spTgt>
                                        </p:tgtEl>
                                        <p:attrNameLst>
                                          <p:attrName>ppt_x</p:attrName>
                                        </p:attrNameLst>
                                      </p:cBhvr>
                                      <p:tavLst>
                                        <p:tav tm="0">
                                          <p:val>
                                            <p:strVal val="ppt_x"/>
                                          </p:val>
                                        </p:tav>
                                        <p:tav tm="100000">
                                          <p:val>
                                            <p:strVal val="ppt_x"/>
                                          </p:val>
                                        </p:tav>
                                      </p:tavLst>
                                    </p:anim>
                                    <p:anim calcmode="lin" valueType="num">
                                      <p:cBhvr>
                                        <p:cTn id="21" dur="1000"/>
                                        <p:tgtEl>
                                          <p:spTgt spid="3">
                                            <p:bg/>
                                          </p:spTgt>
                                        </p:tgtEl>
                                        <p:attrNameLst>
                                          <p:attrName>ppt_y</p:attrName>
                                        </p:attrNameLst>
                                      </p:cBhvr>
                                      <p:tavLst>
                                        <p:tav tm="0">
                                          <p:val>
                                            <p:strVal val="ppt_y"/>
                                          </p:val>
                                        </p:tav>
                                        <p:tav tm="100000">
                                          <p:val>
                                            <p:strVal val="ppt_y+.1"/>
                                          </p:val>
                                        </p:tav>
                                      </p:tavLst>
                                    </p:anim>
                                    <p:set>
                                      <p:cBhvr>
                                        <p:cTn id="22" dur="1" fill="hold">
                                          <p:stCondLst>
                                            <p:cond delay="999"/>
                                          </p:stCondLst>
                                        </p:cTn>
                                        <p:tgtEl>
                                          <p:spTgt spid="3">
                                            <p:bg/>
                                          </p:spTgt>
                                        </p:tgtEl>
                                        <p:attrNameLst>
                                          <p:attrName>style.visibility</p:attrName>
                                        </p:attrNameLst>
                                      </p:cBhvr>
                                      <p:to>
                                        <p:strVal val="hidden"/>
                                      </p:to>
                                    </p:set>
                                  </p:childTnLst>
                                </p:cTn>
                              </p:par>
                            </p:childTnLst>
                          </p:cTn>
                        </p:par>
                        <p:par>
                          <p:cTn id="23" fill="hold">
                            <p:stCondLst>
                              <p:cond delay="10500"/>
                            </p:stCondLst>
                            <p:childTnLst>
                              <p:par>
                                <p:cTn id="24" presetID="1" presetClass="entr" presetSubtype="0" fill="hold" nodeType="after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2000"/>
                            </p:stCondLst>
                            <p:childTnLst>
                              <p:par>
                                <p:cTn id="29" presetID="1" presetClass="entr" presetSubtype="0" fill="hold" nodeType="afterEffect">
                                  <p:stCondLst>
                                    <p:cond delay="2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childTnLst>
                                </p:cTn>
                              </p:par>
                              <p:par>
                                <p:cTn id="37" presetID="10" presetClass="entr" presetSubtype="0" fill="hold"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0"/>
                                        <p:tgtEl>
                                          <p:spTgt spid="22"/>
                                        </p:tgtEl>
                                      </p:cBhvr>
                                    </p:animEffect>
                                  </p:childTnLst>
                                </p:cTn>
                              </p:par>
                              <p:par>
                                <p:cTn id="40" presetID="10" presetClass="entr" presetSubtype="0" fill="hold" nodeType="withEffect">
                                  <p:stCondLst>
                                    <p:cond delay="30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0"/>
                                        <p:tgtEl>
                                          <p:spTgt spid="23"/>
                                        </p:tgtEl>
                                      </p:cBhvr>
                                    </p:animEffect>
                                  </p:childTnLst>
                                </p:cTn>
                              </p:par>
                              <p:par>
                                <p:cTn id="43" presetID="10" presetClass="entr" presetSubtype="0" fill="hold" nodeType="withEffect">
                                  <p:stCondLst>
                                    <p:cond delay="3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0"/>
                                        <p:tgtEl>
                                          <p:spTgt spid="25"/>
                                        </p:tgtEl>
                                      </p:cBhvr>
                                    </p:animEffect>
                                  </p:childTnLst>
                                </p:cTn>
                              </p:par>
                              <p:par>
                                <p:cTn id="46" presetID="10" presetClass="entr" presetSubtype="0" fill="hold"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0"/>
                                        <p:tgtEl>
                                          <p:spTgt spid="27"/>
                                        </p:tgtEl>
                                      </p:cBhvr>
                                    </p:animEffect>
                                  </p:childTnLst>
                                </p:cTn>
                              </p:par>
                              <p:par>
                                <p:cTn id="49" presetID="10" presetClass="entr" presetSubtype="0"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0"/>
                                        <p:tgtEl>
                                          <p:spTgt spid="28"/>
                                        </p:tgtEl>
                                      </p:cBhvr>
                                    </p:animEffect>
                                  </p:childTnLst>
                                </p:cTn>
                              </p:par>
                              <p:par>
                                <p:cTn id="52" presetID="10" presetClass="entr" presetSubtype="0"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0"/>
                                        <p:tgtEl>
                                          <p:spTgt spid="29"/>
                                        </p:tgtEl>
                                      </p:cBhvr>
                                    </p:animEffect>
                                  </p:childTnLst>
                                </p:cTn>
                              </p:par>
                              <p:par>
                                <p:cTn id="55" presetID="10" presetClass="entr" presetSubtype="0" fill="hold" nodeType="withEffect">
                                  <p:stCondLst>
                                    <p:cond delay="30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0"/>
                                        <p:tgtEl>
                                          <p:spTgt spid="31"/>
                                        </p:tgtEl>
                                      </p:cBhvr>
                                    </p:animEffect>
                                  </p:childTnLst>
                                </p:cTn>
                              </p:par>
                              <p:par>
                                <p:cTn id="58" presetID="10" presetClass="entr" presetSubtype="0" fill="hold" nodeType="withEffect">
                                  <p:stCondLst>
                                    <p:cond delay="30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0"/>
                                        <p:tgtEl>
                                          <p:spTgt spid="32"/>
                                        </p:tgtEl>
                                      </p:cBhvr>
                                    </p:animEffect>
                                  </p:childTnLst>
                                </p:cTn>
                              </p:par>
                              <p:par>
                                <p:cTn id="61" presetID="10" presetClass="entr" presetSubtype="0" fill="hold" nodeType="withEffect">
                                  <p:stCondLst>
                                    <p:cond delay="300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0"/>
                                        <p:tgtEl>
                                          <p:spTgt spid="34"/>
                                        </p:tgtEl>
                                      </p:cBhvr>
                                    </p:animEffect>
                                  </p:childTnLst>
                                </p:cTn>
                              </p:par>
                              <p:par>
                                <p:cTn id="64" presetID="10" presetClass="entr" presetSubtype="0" fill="hold" nodeType="withEffect">
                                  <p:stCondLst>
                                    <p:cond delay="30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0"/>
                                        <p:tgtEl>
                                          <p:spTgt spid="35"/>
                                        </p:tgtEl>
                                      </p:cBhvr>
                                    </p:animEffect>
                                  </p:childTnLst>
                                </p:cTn>
                              </p:par>
                              <p:par>
                                <p:cTn id="67" presetID="10" presetClass="entr" presetSubtype="0" fill="hold" grpId="0" nodeType="withEffect">
                                  <p:stCondLst>
                                    <p:cond delay="30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0"/>
                                        <p:tgtEl>
                                          <p:spTgt spid="38"/>
                                        </p:tgtEl>
                                      </p:cBhvr>
                                    </p:animEffect>
                                  </p:childTnLst>
                                </p:cTn>
                              </p:par>
                              <p:par>
                                <p:cTn id="70" presetID="10" presetClass="entr" presetSubtype="0" fill="hold" nodeType="withEffect">
                                  <p:stCondLst>
                                    <p:cond delay="30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0"/>
                                        <p:tgtEl>
                                          <p:spTgt spid="39"/>
                                        </p:tgtEl>
                                      </p:cBhvr>
                                    </p:animEffect>
                                  </p:childTnLst>
                                </p:cTn>
                              </p:par>
                              <p:par>
                                <p:cTn id="73" presetID="10" presetClass="entr" presetSubtype="0" fill="hold" nodeType="withEffect">
                                  <p:stCondLst>
                                    <p:cond delay="300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0"/>
                                        <p:tgtEl>
                                          <p:spTgt spid="40"/>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0"/>
                                        <p:tgtEl>
                                          <p:spTgt spid="41"/>
                                        </p:tgtEl>
                                      </p:cBhvr>
                                    </p:animEffect>
                                  </p:childTnLst>
                                </p:cTn>
                              </p:par>
                              <p:par>
                                <p:cTn id="79" presetID="10" presetClass="entr" presetSubtype="0" fill="hold" grpId="0" nodeType="withEffect">
                                  <p:stCondLst>
                                    <p:cond delay="3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0"/>
                                        <p:tgtEl>
                                          <p:spTgt spid="42"/>
                                        </p:tgtEl>
                                      </p:cBhvr>
                                    </p:animEffect>
                                  </p:childTnLst>
                                </p:cTn>
                              </p:par>
                              <p:par>
                                <p:cTn id="82" presetID="10" presetClass="entr" presetSubtype="0" fill="hold" grpId="0" nodeType="withEffect">
                                  <p:stCondLst>
                                    <p:cond delay="300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0"/>
                                        <p:tgtEl>
                                          <p:spTgt spid="44"/>
                                        </p:tgtEl>
                                      </p:cBhvr>
                                    </p:animEffect>
                                  </p:childTnLst>
                                </p:cTn>
                              </p:par>
                              <p:par>
                                <p:cTn id="85" presetID="10" presetClass="entr" presetSubtype="0" fill="hold" grpId="0" nodeType="withEffect">
                                  <p:stCondLst>
                                    <p:cond delay="300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0"/>
                                        <p:tgtEl>
                                          <p:spTgt spid="45"/>
                                        </p:tgtEl>
                                      </p:cBhvr>
                                    </p:animEffect>
                                  </p:childTnLst>
                                </p:cTn>
                              </p:par>
                              <p:par>
                                <p:cTn id="88" presetID="10" presetClass="entr" presetSubtype="0" fill="hold" nodeType="withEffect">
                                  <p:stCondLst>
                                    <p:cond delay="300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0"/>
                                        <p:tgtEl>
                                          <p:spTgt spid="46"/>
                                        </p:tgtEl>
                                      </p:cBhvr>
                                    </p:animEffect>
                                  </p:childTnLst>
                                </p:cTn>
                              </p:par>
                              <p:par>
                                <p:cTn id="91" presetID="10" presetClass="entr" presetSubtype="0" fill="hold" grpId="0" nodeType="withEffect">
                                  <p:stCondLst>
                                    <p:cond delay="300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0"/>
                                        <p:tgtEl>
                                          <p:spTgt spid="47"/>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0"/>
                                        <p:tgtEl>
                                          <p:spTgt spid="49"/>
                                        </p:tgtEl>
                                      </p:cBhvr>
                                    </p:animEffect>
                                  </p:childTnLst>
                                </p:cTn>
                              </p:par>
                              <p:par>
                                <p:cTn id="97" presetID="10" presetClass="entr" presetSubtype="0" fill="hold" nodeType="withEffect">
                                  <p:stCondLst>
                                    <p:cond delay="300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0"/>
                                        <p:tgtEl>
                                          <p:spTgt spid="51"/>
                                        </p:tgtEl>
                                      </p:cBhvr>
                                    </p:animEffect>
                                  </p:childTnLst>
                                </p:cTn>
                              </p:par>
                              <p:par>
                                <p:cTn id="100" presetID="10" presetClass="entr" presetSubtype="0" fill="hold" nodeType="withEffect">
                                  <p:stCondLst>
                                    <p:cond delay="300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0"/>
                                        <p:tgtEl>
                                          <p:spTgt spid="52"/>
                                        </p:tgtEl>
                                      </p:cBhvr>
                                    </p:animEffect>
                                  </p:childTnLst>
                                </p:cTn>
                              </p:par>
                              <p:par>
                                <p:cTn id="103" presetID="10" presetClass="entr" presetSubtype="0" fill="hold" nodeType="withEffect">
                                  <p:stCondLst>
                                    <p:cond delay="300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0"/>
                                        <p:tgtEl>
                                          <p:spTgt spid="53"/>
                                        </p:tgtEl>
                                      </p:cBhvr>
                                    </p:animEffect>
                                  </p:childTnLst>
                                </p:cTn>
                              </p:par>
                              <p:par>
                                <p:cTn id="106" presetID="10" presetClass="entr" presetSubtype="0" fill="hold" nodeType="withEffect">
                                  <p:stCondLst>
                                    <p:cond delay="300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0"/>
                                        <p:tgtEl>
                                          <p:spTgt spid="54"/>
                                        </p:tgtEl>
                                      </p:cBhvr>
                                    </p:animEffect>
                                  </p:childTnLst>
                                </p:cTn>
                              </p:par>
                              <p:par>
                                <p:cTn id="109" presetID="10" presetClass="entr" presetSubtype="0" fill="hold" nodeType="withEffect">
                                  <p:stCondLst>
                                    <p:cond delay="300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0"/>
                                        <p:tgtEl>
                                          <p:spTgt spid="8"/>
                                        </p:tgtEl>
                                      </p:cBhvr>
                                    </p:animEffect>
                                  </p:childTnLst>
                                </p:cTn>
                              </p:par>
                              <p:par>
                                <p:cTn id="112" presetID="10" presetClass="entr" presetSubtype="0" fill="hold" nodeType="withEffect">
                                  <p:stCondLst>
                                    <p:cond delay="3000"/>
                                  </p:stCondLst>
                                  <p:childTnLst>
                                    <p:set>
                                      <p:cBhvr>
                                        <p:cTn id="113" dur="1" fill="hold">
                                          <p:stCondLst>
                                            <p:cond delay="0"/>
                                          </p:stCondLst>
                                        </p:cTn>
                                        <p:tgtEl>
                                          <p:spTgt spid="2"/>
                                        </p:tgtEl>
                                        <p:attrNameLst>
                                          <p:attrName>style.visibility</p:attrName>
                                        </p:attrNameLst>
                                      </p:cBhvr>
                                      <p:to>
                                        <p:strVal val="visible"/>
                                      </p:to>
                                    </p:set>
                                    <p:animEffect transition="in" filter="fade">
                                      <p:cBhvr>
                                        <p:cTn id="114" dur="5000"/>
                                        <p:tgtEl>
                                          <p:spTgt spid="2"/>
                                        </p:tgtEl>
                                      </p:cBhvr>
                                    </p:animEffect>
                                  </p:childTnLst>
                                </p:cTn>
                              </p:par>
                              <p:par>
                                <p:cTn id="115" presetID="10" presetClass="entr" presetSubtype="0" fill="hold" nodeType="withEffect">
                                  <p:stCondLst>
                                    <p:cond delay="300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44" grpId="0"/>
      <p:bldP spid="45" grpId="0"/>
      <p:bldP spid="47" grpId="0"/>
      <p:bldP spid="49" grpId="0"/>
      <p:bldP spid="3" grpId="0" build="p" animBg="1"/>
      <p:bldP spid="3" grpId="1"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8" name="Cloud Callout 7"/>
          <p:cNvSpPr/>
          <p:nvPr/>
        </p:nvSpPr>
        <p:spPr>
          <a:xfrm>
            <a:off x="5950309" y="210535"/>
            <a:ext cx="2807062" cy="1741336"/>
          </a:xfrm>
          <a:prstGeom prst="cloudCallout">
            <a:avLst>
              <a:gd name="adj1" fmla="val -62189"/>
              <a:gd name="adj2" fmla="val 6889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solidFill>
                  <a:srgbClr val="FF0000"/>
                </a:solidFill>
              </a:rPr>
              <a:t>I wonder if an open source R package for this </a:t>
            </a:r>
            <a:r>
              <a:rPr lang="en-GB" b="1" i="1" dirty="0" smtClean="0">
                <a:solidFill>
                  <a:srgbClr val="FF0000"/>
                </a:solidFill>
              </a:rPr>
              <a:t>may already exist</a:t>
            </a:r>
            <a:r>
              <a:rPr lang="en-GB" i="1" dirty="0" smtClean="0">
                <a:solidFill>
                  <a:srgbClr val="FF0000"/>
                </a:solidFill>
              </a:rPr>
              <a:t>??</a:t>
            </a:r>
            <a:endParaRPr lang="en-GB" i="1" dirty="0">
              <a:solidFill>
                <a:srgbClr val="FF0000"/>
              </a:solidFill>
            </a:endParaRPr>
          </a:p>
        </p:txBody>
      </p:sp>
      <p:sp>
        <p:nvSpPr>
          <p:cNvPr id="11" name="Oval Callout 10"/>
          <p:cNvSpPr/>
          <p:nvPr/>
        </p:nvSpPr>
        <p:spPr>
          <a:xfrm>
            <a:off x="437321" y="357808"/>
            <a:ext cx="2790909" cy="1701579"/>
          </a:xfrm>
          <a:prstGeom prst="wedgeEllipseCallout">
            <a:avLst>
              <a:gd name="adj1" fmla="val 54619"/>
              <a:gd name="adj2" fmla="val 6437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I need a solution to help create </a:t>
            </a:r>
            <a:r>
              <a:rPr lang="en-GB" dirty="0" smtClean="0">
                <a:solidFill>
                  <a:srgbClr val="FF0000"/>
                </a:solidFill>
              </a:rPr>
              <a:t>“readable </a:t>
            </a:r>
            <a:r>
              <a:rPr lang="en-GB" dirty="0">
                <a:solidFill>
                  <a:srgbClr val="FF0000"/>
                </a:solidFill>
              </a:rPr>
              <a:t>code for </a:t>
            </a:r>
            <a:r>
              <a:rPr lang="en-GB" dirty="0" err="1" smtClean="0">
                <a:solidFill>
                  <a:srgbClr val="FF0000"/>
                </a:solidFill>
              </a:rPr>
              <a:t>eSub</a:t>
            </a:r>
            <a:r>
              <a:rPr lang="en-GB" dirty="0" smtClean="0">
                <a:solidFill>
                  <a:srgbClr val="FF0000"/>
                </a:solidFill>
              </a:rPr>
              <a:t>”…</a:t>
            </a:r>
            <a:endParaRPr lang="en-GB" dirty="0">
              <a:solidFill>
                <a:srgbClr val="FF0000"/>
              </a:solidFill>
            </a:endParaRPr>
          </a:p>
        </p:txBody>
      </p:sp>
      <p:pic>
        <p:nvPicPr>
          <p:cNvPr id="12" name="Picture 11"/>
          <p:cNvPicPr>
            <a:picLocks noChangeAspect="1"/>
          </p:cNvPicPr>
          <p:nvPr/>
        </p:nvPicPr>
        <p:blipFill>
          <a:blip r:embed="rId6"/>
          <a:stretch>
            <a:fillRect/>
          </a:stretch>
        </p:blipFill>
        <p:spPr>
          <a:xfrm>
            <a:off x="3327869" y="1423283"/>
            <a:ext cx="2622440" cy="2622440"/>
          </a:xfrm>
          <a:prstGeom prst="rect">
            <a:avLst/>
          </a:prstGeom>
        </p:spPr>
      </p:pic>
    </p:spTree>
    <p:extLst>
      <p:ext uri="{BB962C8B-B14F-4D97-AF65-F5344CB8AC3E}">
        <p14:creationId xmlns:p14="http://schemas.microsoft.com/office/powerpoint/2010/main" val="2629586908"/>
      </p:ext>
    </p:extLst>
  </p:cSld>
  <p:clrMapOvr>
    <a:masterClrMapping/>
  </p:clrMapOvr>
  <mc:AlternateContent xmlns:mc="http://schemas.openxmlformats.org/markup-compatibility/2006" xmlns:p14="http://schemas.microsoft.com/office/powerpoint/2010/main">
    <mc:Choice Requires="p14">
      <p:transition spd="slow" p14:dur="4400" advClick="0" advTm="8000">
        <p14:honeycomb/>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1"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9" name="Cloud Callout 8"/>
          <p:cNvSpPr/>
          <p:nvPr/>
        </p:nvSpPr>
        <p:spPr>
          <a:xfrm>
            <a:off x="465149" y="140472"/>
            <a:ext cx="3238014" cy="1741336"/>
          </a:xfrm>
          <a:prstGeom prst="cloudCallout">
            <a:avLst>
              <a:gd name="adj1" fmla="val 44054"/>
              <a:gd name="adj2" fmla="val 6478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any</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other companies may be considering similar and would be interested in starting a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collaboration</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0" name="Oval Callout 9"/>
          <p:cNvSpPr/>
          <p:nvPr/>
        </p:nvSpPr>
        <p:spPr>
          <a:xfrm>
            <a:off x="373711" y="2180894"/>
            <a:ext cx="2438581" cy="1502796"/>
          </a:xfrm>
          <a:prstGeom prst="wedgeEllipseCallout">
            <a:avLst>
              <a:gd name="adj1" fmla="val 79594"/>
              <a:gd name="adj2" fmla="val -3107"/>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a:solidFill>
                  <a:srgbClr val="FF0000"/>
                </a:solidFill>
              </a:rPr>
              <a:t>My company are going to develop </a:t>
            </a:r>
            <a:r>
              <a:rPr lang="en-GB" dirty="0" smtClean="0">
                <a:solidFill>
                  <a:srgbClr val="FF0000"/>
                </a:solidFill>
              </a:rPr>
              <a:t>an open source R </a:t>
            </a:r>
            <a:r>
              <a:rPr lang="en-GB" dirty="0">
                <a:solidFill>
                  <a:srgbClr val="FF0000"/>
                </a:solidFill>
              </a:rPr>
              <a:t>package for </a:t>
            </a:r>
            <a:r>
              <a:rPr lang="en-GB" dirty="0" smtClean="0">
                <a:solidFill>
                  <a:srgbClr val="FF0000"/>
                </a:solidFill>
              </a:rPr>
              <a:t>“data anonymization”… </a:t>
            </a:r>
            <a:endParaRPr lang="en-GB" dirty="0">
              <a:solidFill>
                <a:srgbClr val="FF0000"/>
              </a:solidFill>
            </a:endParaRPr>
          </a:p>
        </p:txBody>
      </p:sp>
      <p:sp>
        <p:nvSpPr>
          <p:cNvPr id="12" name="Cloud Callout 11"/>
          <p:cNvSpPr/>
          <p:nvPr/>
        </p:nvSpPr>
        <p:spPr>
          <a:xfrm>
            <a:off x="5619298" y="2166889"/>
            <a:ext cx="3403158" cy="2036445"/>
          </a:xfrm>
          <a:prstGeom prst="cloudCallout">
            <a:avLst>
              <a:gd name="adj1" fmla="val -59946"/>
              <a:gd name="adj2" fmla="val -38555"/>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I</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could get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guidance</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on this such as contract templates, licensing recommendations, and testing/validation strategy??</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3" name="Oval Callout 12"/>
          <p:cNvSpPr/>
          <p:nvPr/>
        </p:nvSpPr>
        <p:spPr>
          <a:xfrm>
            <a:off x="5051762" y="88790"/>
            <a:ext cx="2438581" cy="1502796"/>
          </a:xfrm>
          <a:prstGeom prst="wedgeEllipseCallout">
            <a:avLst>
              <a:gd name="adj1" fmla="val -47897"/>
              <a:gd name="adj2" fmla="val 58268"/>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smtClean="0">
                <a:solidFill>
                  <a:srgbClr val="FF0000"/>
                </a:solidFill>
              </a:rPr>
              <a:t>But we’ve never co-developed with other companies before! </a:t>
            </a:r>
            <a:endParaRPr lang="en-GB" dirty="0">
              <a:solidFill>
                <a:srgbClr val="FF0000"/>
              </a:solidFill>
            </a:endParaRPr>
          </a:p>
        </p:txBody>
      </p:sp>
      <p:pic>
        <p:nvPicPr>
          <p:cNvPr id="2" name="Picture 1"/>
          <p:cNvPicPr>
            <a:picLocks noChangeAspect="1"/>
          </p:cNvPicPr>
          <p:nvPr/>
        </p:nvPicPr>
        <p:blipFill>
          <a:blip r:embed="rId6"/>
          <a:stretch>
            <a:fillRect/>
          </a:stretch>
        </p:blipFill>
        <p:spPr>
          <a:xfrm>
            <a:off x="3391480" y="1591586"/>
            <a:ext cx="2543221" cy="2543221"/>
          </a:xfrm>
          <a:prstGeom prst="rect">
            <a:avLst/>
          </a:prstGeom>
        </p:spPr>
      </p:pic>
    </p:spTree>
    <p:extLst>
      <p:ext uri="{BB962C8B-B14F-4D97-AF65-F5344CB8AC3E}">
        <p14:creationId xmlns:p14="http://schemas.microsoft.com/office/powerpoint/2010/main" val="1740028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6000">
        <p15:prstTrans prst="airplane"/>
      </p:transition>
    </mc:Choice>
    <mc:Fallback xmlns="">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par>
                          <p:cTn id="25" fill="hold">
                            <p:stCondLst>
                              <p:cond delay="6000"/>
                            </p:stCondLst>
                            <p:childTnLst>
                              <p:par>
                                <p:cTn id="26" presetID="26" presetClass="entr" presetSubtype="0" fill="hold" grpId="0" nodeType="afterEffect">
                                  <p:stCondLst>
                                    <p:cond delay="300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80">
                                          <p:stCondLst>
                                            <p:cond delay="0"/>
                                          </p:stCondLst>
                                        </p:cTn>
                                        <p:tgtEl>
                                          <p:spTgt spid="13"/>
                                        </p:tgtEl>
                                      </p:cBhvr>
                                    </p:animEffect>
                                    <p:anim calcmode="lin" valueType="num">
                                      <p:cBhvr>
                                        <p:cTn id="2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 dur="26">
                                          <p:stCondLst>
                                            <p:cond delay="650"/>
                                          </p:stCondLst>
                                        </p:cTn>
                                        <p:tgtEl>
                                          <p:spTgt spid="13"/>
                                        </p:tgtEl>
                                      </p:cBhvr>
                                      <p:to x="100000" y="60000"/>
                                    </p:animScale>
                                    <p:animScale>
                                      <p:cBhvr>
                                        <p:cTn id="35" dur="166" decel="50000">
                                          <p:stCondLst>
                                            <p:cond delay="676"/>
                                          </p:stCondLst>
                                        </p:cTn>
                                        <p:tgtEl>
                                          <p:spTgt spid="13"/>
                                        </p:tgtEl>
                                      </p:cBhvr>
                                      <p:to x="100000" y="100000"/>
                                    </p:animScale>
                                    <p:animScale>
                                      <p:cBhvr>
                                        <p:cTn id="36" dur="26">
                                          <p:stCondLst>
                                            <p:cond delay="1312"/>
                                          </p:stCondLst>
                                        </p:cTn>
                                        <p:tgtEl>
                                          <p:spTgt spid="13"/>
                                        </p:tgtEl>
                                      </p:cBhvr>
                                      <p:to x="100000" y="80000"/>
                                    </p:animScale>
                                    <p:animScale>
                                      <p:cBhvr>
                                        <p:cTn id="37" dur="166" decel="50000">
                                          <p:stCondLst>
                                            <p:cond delay="1338"/>
                                          </p:stCondLst>
                                        </p:cTn>
                                        <p:tgtEl>
                                          <p:spTgt spid="13"/>
                                        </p:tgtEl>
                                      </p:cBhvr>
                                      <p:to x="100000" y="100000"/>
                                    </p:animScale>
                                    <p:animScale>
                                      <p:cBhvr>
                                        <p:cTn id="38" dur="26">
                                          <p:stCondLst>
                                            <p:cond delay="1642"/>
                                          </p:stCondLst>
                                        </p:cTn>
                                        <p:tgtEl>
                                          <p:spTgt spid="13"/>
                                        </p:tgtEl>
                                      </p:cBhvr>
                                      <p:to x="100000" y="90000"/>
                                    </p:animScale>
                                    <p:animScale>
                                      <p:cBhvr>
                                        <p:cTn id="39" dur="166" decel="50000">
                                          <p:stCondLst>
                                            <p:cond delay="1668"/>
                                          </p:stCondLst>
                                        </p:cTn>
                                        <p:tgtEl>
                                          <p:spTgt spid="13"/>
                                        </p:tgtEl>
                                      </p:cBhvr>
                                      <p:to x="100000" y="100000"/>
                                    </p:animScale>
                                    <p:animScale>
                                      <p:cBhvr>
                                        <p:cTn id="40" dur="26">
                                          <p:stCondLst>
                                            <p:cond delay="1808"/>
                                          </p:stCondLst>
                                        </p:cTn>
                                        <p:tgtEl>
                                          <p:spTgt spid="13"/>
                                        </p:tgtEl>
                                      </p:cBhvr>
                                      <p:to x="100000" y="95000"/>
                                    </p:animScale>
                                    <p:animScale>
                                      <p:cBhvr>
                                        <p:cTn id="41" dur="166" decel="50000">
                                          <p:stCondLst>
                                            <p:cond delay="1834"/>
                                          </p:stCondLst>
                                        </p:cTn>
                                        <p:tgtEl>
                                          <p:spTgt spid="13"/>
                                        </p:tgtEl>
                                      </p:cBhvr>
                                      <p:to x="100000" y="100000"/>
                                    </p:animScale>
                                  </p:childTnLst>
                                </p:cTn>
                              </p:par>
                            </p:childTnLst>
                          </p:cTn>
                        </p:par>
                        <p:par>
                          <p:cTn id="42" fill="hold">
                            <p:stCondLst>
                              <p:cond delay="11000"/>
                            </p:stCondLst>
                            <p:childTnLst>
                              <p:par>
                                <p:cTn id="43" presetID="10" presetClass="entr" presetSubtype="0" fill="hold" grpId="0" nodeType="afterEffect">
                                  <p:stCondLst>
                                    <p:cond delay="2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0;p6"/>
          <p:cNvSpPr txBox="1">
            <a:spLocks/>
          </p:cNvSpPr>
          <p:nvPr/>
        </p:nvSpPr>
        <p:spPr>
          <a:xfrm>
            <a:off x="311708" y="855896"/>
            <a:ext cx="5985725" cy="1529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Welcome to the…</a:t>
            </a: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lang="en-GB" sz="4000" b="1" dirty="0" err="1" smtClean="0">
                <a:solidFill>
                  <a:srgbClr val="FF5050"/>
                </a:solidFill>
              </a:rPr>
              <a:t>pharmaverse</a:t>
            </a:r>
            <a:endParaRPr lang="en-GB" sz="4000" b="1" dirty="0" smtClean="0">
              <a:solidFill>
                <a:srgbClr val="FF5050"/>
              </a:solidFill>
            </a:endParaRPr>
          </a:p>
        </p:txBody>
      </p:sp>
      <p:sp>
        <p:nvSpPr>
          <p:cNvPr id="3" name="Google Shape;30;p6"/>
          <p:cNvSpPr txBox="1">
            <a:spLocks/>
          </p:cNvSpPr>
          <p:nvPr/>
        </p:nvSpPr>
        <p:spPr>
          <a:xfrm>
            <a:off x="311708" y="2894275"/>
            <a:ext cx="8520600" cy="137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Look out for the next instalment at PHUSE US Connect 2022…</a:t>
            </a:r>
            <a:endParaRPr kumimoji="0" lang="en-GB" sz="4000" b="0" u="none" strike="noStrike" kern="0" cap="none" spc="0" normalizeH="0" baseline="0" noProof="0" dirty="0">
              <a:ln>
                <a:noFill/>
              </a:ln>
              <a:solidFill>
                <a:schemeClr val="bg1"/>
              </a:solidFill>
              <a:effectLst/>
              <a:uLnTx/>
              <a:uFillTx/>
              <a:sym typeface="Arial"/>
            </a:endParaRPr>
          </a:p>
        </p:txBody>
      </p:sp>
      <p:pic>
        <p:nvPicPr>
          <p:cNvPr id="2" name="Picture 1"/>
          <p:cNvPicPr>
            <a:picLocks noChangeAspect="1"/>
          </p:cNvPicPr>
          <p:nvPr/>
        </p:nvPicPr>
        <p:blipFill>
          <a:blip r:embed="rId3"/>
          <a:stretch>
            <a:fillRect/>
          </a:stretch>
        </p:blipFill>
        <p:spPr>
          <a:xfrm>
            <a:off x="5907818" y="924837"/>
            <a:ext cx="1714997" cy="1714997"/>
          </a:xfrm>
          <a:prstGeom prst="rect">
            <a:avLst/>
          </a:prstGeom>
        </p:spPr>
      </p:pic>
    </p:spTree>
    <p:extLst>
      <p:ext uri="{BB962C8B-B14F-4D97-AF65-F5344CB8AC3E}">
        <p14:creationId xmlns:p14="http://schemas.microsoft.com/office/powerpoint/2010/main" val="259565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5000">
        <p15:prstTrans prst="origami"/>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3301"/>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4301"/>
                            </p:stCondLst>
                            <p:childTnLst>
                              <p:par>
                                <p:cTn id="11" presetID="1" presetClass="entr" presetSubtype="0" fill="hold" grpId="0" nodeType="afterEffect">
                                  <p:stCondLst>
                                    <p:cond delay="1000"/>
                                  </p:stCondLst>
                                  <p:iterate type="lt">
                                    <p:tmAbs val="100"/>
                                  </p:iterate>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2"/>
                            </p:stCondLst>
                            <p:childTnLst>
                              <p:par>
                                <p:cTn id="14" presetID="26" presetClass="emph" presetSubtype="0" fill="hold" grpId="1" nodeType="afterEffect">
                                  <p:stCondLst>
                                    <p:cond delay="0"/>
                                  </p:stCondLst>
                                  <p:iterate type="lt">
                                    <p:tmPct val="0"/>
                                  </p:iterate>
                                  <p:childTnLst>
                                    <p:animEffect transition="out" filter="fade">
                                      <p:cBhvr>
                                        <p:cTn id="15" dur="998" tmFilter="0, 0; .2, .5; .8, .5; 1, 0"/>
                                        <p:tgtEl>
                                          <p:spTgt spid="3"/>
                                        </p:tgtEl>
                                      </p:cBhvr>
                                    </p:animEffect>
                                    <p:animScale>
                                      <p:cBhvr>
                                        <p:cTn id="16" dur="499" autoRev="1" fill="hold"/>
                                        <p:tgtEl>
                                          <p:spTgt spid="3"/>
                                        </p:tgtEl>
                                      </p:cBhvr>
                                      <p:by x="105000" y="105000"/>
                                    </p:animScale>
                                  </p:childTnLst>
                                </p:cTn>
                              </p:par>
                            </p:childTnLst>
                          </p:cTn>
                        </p:par>
                        <p:par>
                          <p:cTn id="17" fill="hold">
                            <p:stCondLst>
                              <p:cond delay="11000"/>
                            </p:stCondLst>
                            <p:childTnLst>
                              <p:par>
                                <p:cTn id="18" presetID="26" presetClass="emph" presetSubtype="0" fill="hold" grpId="2" nodeType="afterEffect">
                                  <p:stCondLst>
                                    <p:cond delay="0"/>
                                  </p:stCondLst>
                                  <p:iterate type="lt">
                                    <p:tmPct val="0"/>
                                  </p:iterate>
                                  <p:childTnLst>
                                    <p:animEffect transition="out" filter="fade">
                                      <p:cBhvr>
                                        <p:cTn id="19" dur="1000" tmFilter="0, 0; .2, .5; .8, .5; 1, 0"/>
                                        <p:tgtEl>
                                          <p:spTgt spid="3"/>
                                        </p:tgtEl>
                                      </p:cBhvr>
                                    </p:animEffect>
                                    <p:animScale>
                                      <p:cBhvr>
                                        <p:cTn id="20" dur="500" autoRev="1" fill="hold"/>
                                        <p:tgtEl>
                                          <p:spTgt spid="3"/>
                                        </p:tgtEl>
                                      </p:cBhvr>
                                      <p:by x="105000" y="105000"/>
                                    </p:animScale>
                                  </p:childTnLst>
                                </p:cTn>
                              </p:par>
                            </p:childTnLst>
                          </p:cTn>
                        </p:par>
                        <p:par>
                          <p:cTn id="21" fill="hold">
                            <p:stCondLst>
                              <p:cond delay="12000"/>
                            </p:stCondLst>
                            <p:childTnLst>
                              <p:par>
                                <p:cTn id="22" presetID="26" presetClass="emph" presetSubtype="0" fill="hold" grpId="3" nodeType="afterEffect">
                                  <p:stCondLst>
                                    <p:cond delay="0"/>
                                  </p:stCondLst>
                                  <p:iterate type="lt">
                                    <p:tmPct val="0"/>
                                  </p:iterate>
                                  <p:childTnLst>
                                    <p:animEffect transition="out" filter="fade">
                                      <p:cBhvr>
                                        <p:cTn id="23" dur="1000" tmFilter="0, 0; .2, .5; .8, .5; 1, 0"/>
                                        <p:tgtEl>
                                          <p:spTgt spid="3"/>
                                        </p:tgtEl>
                                      </p:cBhvr>
                                    </p:animEffect>
                                    <p:animScale>
                                      <p:cBhvr>
                                        <p:cTn id="24"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3" grpId="2"/>
      <p:bldP spid="3"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142142"/>
            <a:ext cx="8520600" cy="2483652"/>
          </a:xfrm>
          <a:prstGeom prst="rect">
            <a:avLst/>
          </a:prstGeom>
        </p:spPr>
        <p:txBody>
          <a:bodyPr spcFirstLastPara="1" wrap="square" lIns="91425" tIns="91425" rIns="91425" bIns="91425" anchor="b" anchorCtr="0">
            <a:normAutofit/>
          </a:bodyPr>
          <a:lstStyle/>
          <a:p>
            <a:pPr lvl="0"/>
            <a:r>
              <a:rPr lang="en-GB" sz="4800" i="1" dirty="0" smtClean="0"/>
              <a:t>Thank you for your engagement today!</a:t>
            </a:r>
            <a:endParaRPr sz="6000" i="1" dirty="0"/>
          </a:p>
        </p:txBody>
      </p:sp>
    </p:spTree>
    <p:extLst>
      <p:ext uri="{BB962C8B-B14F-4D97-AF65-F5344CB8AC3E}">
        <p14:creationId xmlns:p14="http://schemas.microsoft.com/office/powerpoint/2010/main" val="227810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03/11/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2792</Words>
  <Application>Microsoft Office PowerPoint</Application>
  <PresentationFormat>On-screen Show (16:9)</PresentationFormat>
  <Paragraphs>209</Paragraphs>
  <Slides>30</Slides>
  <Notes>28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Biome</vt:lpstr>
      <vt:lpstr>Helvetica Neue</vt:lpstr>
      <vt:lpstr>Arial</vt:lpstr>
      <vt:lpstr>Arial Black</vt:lpstr>
      <vt:lpstr>Calibri</vt:lpstr>
      <vt:lpstr>Calibri Light</vt:lpstr>
      <vt:lpstr>Consolas</vt:lpstr>
      <vt:lpstr>Courier New</vt:lpstr>
      <vt:lpstr>Simple Light</vt:lpstr>
      <vt:lpstr>Office Theme</vt:lpstr>
      <vt:lpstr>1_Office Theme</vt:lpstr>
      <vt:lpstr>2_Office Theme</vt:lpstr>
      <vt:lpstr>PowerPoint Presentation</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vt:lpstr>
      <vt:lpstr>Hands-on Trial – Step-by-Step</vt:lpstr>
      <vt:lpstr>Demo</vt:lpstr>
      <vt:lpstr>Demo</vt:lpstr>
      <vt:lpstr>Panel Session</vt:lpstr>
      <vt:lpstr>Panel Session </vt:lpstr>
      <vt:lpstr>Closing</vt:lpstr>
      <vt:lpstr>Next Steps</vt:lpstr>
      <vt:lpstr>To end… an aspired vision of the future</vt:lpstr>
      <vt:lpstr>PowerPoint Presentation</vt:lpstr>
      <vt:lpstr>PowerPoint Presentation</vt:lpstr>
      <vt:lpstr>PowerPoint Presentation</vt:lpstr>
      <vt:lpstr>PowerPoint Presentation</vt:lpstr>
      <vt:lpstr>PowerPoint Presentation</vt:lpstr>
      <vt:lpstr>Thank you for your engagement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105</cp:revision>
  <dcterms:modified xsi:type="dcterms:W3CDTF">2021-11-03T14:21:03Z</dcterms:modified>
</cp:coreProperties>
</file>